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37"/>
  </p:notesMasterIdLst>
  <p:sldIdLst>
    <p:sldId id="256" r:id="rId2"/>
    <p:sldId id="258" r:id="rId3"/>
    <p:sldId id="290" r:id="rId4"/>
    <p:sldId id="299" r:id="rId5"/>
    <p:sldId id="301" r:id="rId6"/>
    <p:sldId id="300" r:id="rId7"/>
    <p:sldId id="291" r:id="rId8"/>
    <p:sldId id="304" r:id="rId9"/>
    <p:sldId id="271" r:id="rId10"/>
    <p:sldId id="308" r:id="rId11"/>
    <p:sldId id="324" r:id="rId12"/>
    <p:sldId id="319" r:id="rId13"/>
    <p:sldId id="320" r:id="rId14"/>
    <p:sldId id="321" r:id="rId15"/>
    <p:sldId id="322" r:id="rId16"/>
    <p:sldId id="323"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275" r:id="rId31"/>
    <p:sldId id="338" r:id="rId32"/>
    <p:sldId id="339" r:id="rId33"/>
    <p:sldId id="285" r:id="rId34"/>
    <p:sldId id="340" r:id="rId35"/>
    <p:sldId id="298" r:id="rId36"/>
  </p:sldIdLst>
  <p:sldSz cx="9144000" cy="5143500" type="screen16x9"/>
  <p:notesSz cx="6858000" cy="9144000"/>
  <p:embeddedFontLst>
    <p:embeddedFont>
      <p:font typeface="黑体" panose="02010609060101010101" pitchFamily="49" charset="-122"/>
      <p:regular r:id="rId38"/>
    </p:embeddedFont>
    <p:embeddedFont>
      <p:font typeface="Impact" panose="020B0806030902050204" pitchFamily="34" charset="0"/>
      <p:regular r:id="rId39"/>
    </p:embeddedFon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
      <p:font typeface="幼圆" panose="02010509060101010101" pitchFamily="49" charset="-122"/>
      <p:regular r:id="rId44"/>
    </p:embeddedFont>
    <p:embeddedFont>
      <p:font typeface="Calibri" panose="020F0502020204030204" pitchFamily="3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
      <p:font typeface="Cambria Math" panose="02040503050406030204" pitchFamily="18" charset="0"/>
      <p:regular r:id="rId53"/>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06D"/>
    <a:srgbClr val="E2E2E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4" d="100"/>
          <a:sy n="144" d="100"/>
        </p:scale>
        <p:origin x="594" y="11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没有访存操作所测时间</c:v>
          </c:tx>
          <c:spPr>
            <a:solidFill>
              <a:schemeClr val="accent1"/>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Sheet1!$H$21:$H$70</c:f>
              <c:numCache>
                <c:formatCode>General</c:formatCode>
                <c:ptCount val="50"/>
                <c:pt idx="0">
                  <c:v>0</c:v>
                </c:pt>
                <c:pt idx="1">
                  <c:v>0</c:v>
                </c:pt>
                <c:pt idx="2">
                  <c:v>0</c:v>
                </c:pt>
                <c:pt idx="3">
                  <c:v>0</c:v>
                </c:pt>
                <c:pt idx="4">
                  <c:v>0</c:v>
                </c:pt>
                <c:pt idx="5">
                  <c:v>0</c:v>
                </c:pt>
                <c:pt idx="6">
                  <c:v>0</c:v>
                </c:pt>
                <c:pt idx="7">
                  <c:v>0</c:v>
                </c:pt>
                <c:pt idx="8">
                  <c:v>0</c:v>
                </c:pt>
                <c:pt idx="9">
                  <c:v>0</c:v>
                </c:pt>
                <c:pt idx="10">
                  <c:v>2</c:v>
                </c:pt>
                <c:pt idx="11">
                  <c:v>2</c:v>
                </c:pt>
                <c:pt idx="12">
                  <c:v>3</c:v>
                </c:pt>
                <c:pt idx="13">
                  <c:v>11</c:v>
                </c:pt>
                <c:pt idx="14">
                  <c:v>33</c:v>
                </c:pt>
                <c:pt idx="15">
                  <c:v>18</c:v>
                </c:pt>
                <c:pt idx="16">
                  <c:v>33</c:v>
                </c:pt>
                <c:pt idx="17">
                  <c:v>63</c:v>
                </c:pt>
                <c:pt idx="18">
                  <c:v>35</c:v>
                </c:pt>
                <c:pt idx="19">
                  <c:v>45</c:v>
                </c:pt>
                <c:pt idx="20">
                  <c:v>56</c:v>
                </c:pt>
                <c:pt idx="21">
                  <c:v>26</c:v>
                </c:pt>
                <c:pt idx="22">
                  <c:v>27</c:v>
                </c:pt>
                <c:pt idx="23">
                  <c:v>37</c:v>
                </c:pt>
                <c:pt idx="24">
                  <c:v>23</c:v>
                </c:pt>
                <c:pt idx="25">
                  <c:v>9</c:v>
                </c:pt>
                <c:pt idx="26">
                  <c:v>7</c:v>
                </c:pt>
                <c:pt idx="27">
                  <c:v>12</c:v>
                </c:pt>
                <c:pt idx="28">
                  <c:v>4</c:v>
                </c:pt>
                <c:pt idx="29">
                  <c:v>3</c:v>
                </c:pt>
                <c:pt idx="30">
                  <c:v>4</c:v>
                </c:pt>
                <c:pt idx="31">
                  <c:v>5</c:v>
                </c:pt>
                <c:pt idx="32">
                  <c:v>3</c:v>
                </c:pt>
                <c:pt idx="33">
                  <c:v>1</c:v>
                </c:pt>
                <c:pt idx="34">
                  <c:v>5</c:v>
                </c:pt>
                <c:pt idx="35">
                  <c:v>3</c:v>
                </c:pt>
                <c:pt idx="36">
                  <c:v>2</c:v>
                </c:pt>
                <c:pt idx="37">
                  <c:v>7</c:v>
                </c:pt>
                <c:pt idx="38">
                  <c:v>0</c:v>
                </c:pt>
                <c:pt idx="39">
                  <c:v>2</c:v>
                </c:pt>
                <c:pt idx="40">
                  <c:v>0</c:v>
                </c:pt>
                <c:pt idx="41">
                  <c:v>0</c:v>
                </c:pt>
                <c:pt idx="42">
                  <c:v>1</c:v>
                </c:pt>
                <c:pt idx="43">
                  <c:v>1</c:v>
                </c:pt>
                <c:pt idx="44">
                  <c:v>1</c:v>
                </c:pt>
                <c:pt idx="45">
                  <c:v>0</c:v>
                </c:pt>
                <c:pt idx="46">
                  <c:v>0</c:v>
                </c:pt>
                <c:pt idx="47">
                  <c:v>2</c:v>
                </c:pt>
                <c:pt idx="48">
                  <c:v>0</c:v>
                </c:pt>
                <c:pt idx="49">
                  <c:v>0</c:v>
                </c:pt>
              </c:numCache>
            </c:numRef>
          </c:val>
          <c:extLst>
            <c:ext xmlns:c16="http://schemas.microsoft.com/office/drawing/2014/chart" uri="{C3380CC4-5D6E-409C-BE32-E72D297353CC}">
              <c16:uniqueId val="{00000000-0F87-4F3C-8F33-C8D008FC2CB7}"/>
            </c:ext>
          </c:extLst>
        </c:ser>
        <c:ser>
          <c:idx val="1"/>
          <c:order val="1"/>
          <c:tx>
            <c:v>有访存操作所测时间</c:v>
          </c:tx>
          <c:spPr>
            <a:solidFill>
              <a:schemeClr val="accent2"/>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Sheet1!$I$21:$I$70</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3</c:v>
                </c:pt>
                <c:pt idx="13">
                  <c:v>8</c:v>
                </c:pt>
                <c:pt idx="14">
                  <c:v>15</c:v>
                </c:pt>
                <c:pt idx="15">
                  <c:v>22</c:v>
                </c:pt>
                <c:pt idx="16">
                  <c:v>16</c:v>
                </c:pt>
                <c:pt idx="17">
                  <c:v>48</c:v>
                </c:pt>
                <c:pt idx="18">
                  <c:v>33</c:v>
                </c:pt>
                <c:pt idx="19">
                  <c:v>30</c:v>
                </c:pt>
                <c:pt idx="20">
                  <c:v>59</c:v>
                </c:pt>
                <c:pt idx="21">
                  <c:v>20</c:v>
                </c:pt>
                <c:pt idx="22">
                  <c:v>18</c:v>
                </c:pt>
                <c:pt idx="23">
                  <c:v>26</c:v>
                </c:pt>
                <c:pt idx="24">
                  <c:v>41</c:v>
                </c:pt>
                <c:pt idx="25">
                  <c:v>22</c:v>
                </c:pt>
                <c:pt idx="26">
                  <c:v>11</c:v>
                </c:pt>
                <c:pt idx="27">
                  <c:v>16</c:v>
                </c:pt>
                <c:pt idx="28">
                  <c:v>12</c:v>
                </c:pt>
                <c:pt idx="29">
                  <c:v>9</c:v>
                </c:pt>
                <c:pt idx="30">
                  <c:v>15</c:v>
                </c:pt>
                <c:pt idx="31">
                  <c:v>9</c:v>
                </c:pt>
                <c:pt idx="32">
                  <c:v>5</c:v>
                </c:pt>
                <c:pt idx="33">
                  <c:v>2</c:v>
                </c:pt>
                <c:pt idx="34">
                  <c:v>8</c:v>
                </c:pt>
                <c:pt idx="35">
                  <c:v>6</c:v>
                </c:pt>
                <c:pt idx="36">
                  <c:v>1</c:v>
                </c:pt>
                <c:pt idx="37">
                  <c:v>3</c:v>
                </c:pt>
                <c:pt idx="38">
                  <c:v>3</c:v>
                </c:pt>
                <c:pt idx="39">
                  <c:v>0</c:v>
                </c:pt>
                <c:pt idx="40">
                  <c:v>4</c:v>
                </c:pt>
                <c:pt idx="41">
                  <c:v>1</c:v>
                </c:pt>
                <c:pt idx="42">
                  <c:v>0</c:v>
                </c:pt>
                <c:pt idx="43">
                  <c:v>1</c:v>
                </c:pt>
                <c:pt idx="44">
                  <c:v>0</c:v>
                </c:pt>
                <c:pt idx="45">
                  <c:v>0</c:v>
                </c:pt>
                <c:pt idx="46">
                  <c:v>2</c:v>
                </c:pt>
                <c:pt idx="47">
                  <c:v>2</c:v>
                </c:pt>
                <c:pt idx="48">
                  <c:v>1</c:v>
                </c:pt>
                <c:pt idx="49">
                  <c:v>3</c:v>
                </c:pt>
              </c:numCache>
            </c:numRef>
          </c:val>
          <c:extLst>
            <c:ext xmlns:c16="http://schemas.microsoft.com/office/drawing/2014/chart" uri="{C3380CC4-5D6E-409C-BE32-E72D297353CC}">
              <c16:uniqueId val="{00000001-0F87-4F3C-8F33-C8D008FC2CB7}"/>
            </c:ext>
          </c:extLst>
        </c:ser>
        <c:dLbls>
          <c:showLegendKey val="0"/>
          <c:showVal val="0"/>
          <c:showCatName val="0"/>
          <c:showSerName val="0"/>
          <c:showPercent val="0"/>
          <c:showBubbleSize val="0"/>
        </c:dLbls>
        <c:gapWidth val="219"/>
        <c:overlap val="-27"/>
        <c:axId val="726945488"/>
        <c:axId val="726945816"/>
      </c:barChart>
      <c:catAx>
        <c:axId val="72694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probe</a:t>
                </a:r>
                <a:r>
                  <a:rPr lang="zh-CN" altLang="en-US"/>
                  <a:t>操作所测时间</a:t>
                </a:r>
                <a:r>
                  <a:rPr lang="en-US" altLang="zh-CN"/>
                  <a:t>/ns</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816"/>
        <c:crosses val="autoZero"/>
        <c:auto val="1"/>
        <c:lblAlgn val="ctr"/>
        <c:lblOffset val="100"/>
        <c:noMultiLvlLbl val="0"/>
      </c:catAx>
      <c:valAx>
        <c:axId val="726945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在相应时间点的分布次数</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t"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t"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t" anchorCtr="0"/>
        <a:lstStyle/>
        <a:p>
          <a:pPr algn="ctr"/>
          <a:r>
            <a:rPr lang="zh-CN" altLang="en-US" sz="2000" b="1" dirty="0">
              <a:solidFill>
                <a:srgbClr val="203864"/>
              </a:solidFill>
            </a:rPr>
            <a:t>对比猜测密钥的值</a:t>
          </a:r>
        </a:p>
      </dgm:t>
    </dgm:p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9D716-08F1-4E11-A629-41731354FD0C}">
      <dsp:nvSpPr>
        <dsp:cNvPr id="0" name=""/>
        <dsp:cNvSpPr/>
      </dsp:nvSpPr>
      <dsp:spPr>
        <a:xfrm>
          <a:off x="525829" y="0"/>
          <a:ext cx="5959398" cy="30963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4A61A-ED0E-4978-8932-C0B79720310C}">
      <dsp:nvSpPr>
        <dsp:cNvPr id="0" name=""/>
        <dsp:cNvSpPr/>
      </dsp:nvSpPr>
      <dsp:spPr>
        <a:xfrm>
          <a:off x="0" y="928903"/>
          <a:ext cx="2103317"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889000">
            <a:lnSpc>
              <a:spcPct val="90000"/>
            </a:lnSpc>
            <a:spcBef>
              <a:spcPct val="0"/>
            </a:spcBef>
            <a:spcAft>
              <a:spcPct val="35000"/>
            </a:spcAft>
          </a:pPr>
          <a:r>
            <a:rPr lang="zh-CN" altLang="en-US" sz="2000" b="1" kern="1200" dirty="0">
              <a:solidFill>
                <a:srgbClr val="203864"/>
              </a:solidFill>
            </a:rPr>
            <a:t>遍历密钥所有可能取值</a:t>
          </a:r>
          <a:r>
            <a:rPr lang="en-US" altLang="zh-CN" sz="2000" b="1" kern="1200" dirty="0">
              <a:solidFill>
                <a:srgbClr val="203864"/>
              </a:solidFill>
            </a:rPr>
            <a:t>k</a:t>
          </a:r>
          <a:endParaRPr lang="zh-CN" altLang="en-US" sz="2000" b="1" kern="1200" dirty="0">
            <a:solidFill>
              <a:srgbClr val="203864"/>
            </a:solidFill>
          </a:endParaRPr>
        </a:p>
      </dsp:txBody>
      <dsp:txXfrm>
        <a:off x="60460" y="989363"/>
        <a:ext cx="1982397" cy="1117617"/>
      </dsp:txXfrm>
    </dsp:sp>
    <dsp:sp modelId="{00D7A139-B344-4562-B74D-49E8657FD0AF}">
      <dsp:nvSpPr>
        <dsp:cNvPr id="0" name=""/>
        <dsp:cNvSpPr/>
      </dsp:nvSpPr>
      <dsp:spPr>
        <a:xfrm>
          <a:off x="2453869" y="928903"/>
          <a:ext cx="2103317"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889000">
            <a:lnSpc>
              <a:spcPct val="90000"/>
            </a:lnSpc>
            <a:spcBef>
              <a:spcPct val="0"/>
            </a:spcBef>
            <a:spcAft>
              <a:spcPct val="35000"/>
            </a:spcAft>
          </a:pPr>
          <a:r>
            <a:rPr lang="zh-CN" altLang="en-US" sz="2000" b="1" kern="1200" dirty="0">
              <a:solidFill>
                <a:srgbClr val="203864"/>
              </a:solidFill>
            </a:rPr>
            <a:t>获取密钥</a:t>
          </a:r>
          <a:r>
            <a:rPr lang="en-US" altLang="zh-CN" sz="2000" b="1" kern="1200" dirty="0">
              <a:solidFill>
                <a:srgbClr val="203864"/>
              </a:solidFill>
            </a:rPr>
            <a:t>k</a:t>
          </a:r>
          <a:r>
            <a:rPr lang="zh-CN" altLang="en-US" sz="2000" b="1" kern="1200" dirty="0">
              <a:solidFill>
                <a:srgbClr val="203864"/>
              </a:solidFill>
            </a:rPr>
            <a:t>所对应的度量分数</a:t>
          </a:r>
        </a:p>
      </dsp:txBody>
      <dsp:txXfrm>
        <a:off x="2514329" y="989363"/>
        <a:ext cx="1982397" cy="1117617"/>
      </dsp:txXfrm>
    </dsp:sp>
    <dsp:sp modelId="{A92884CC-8F75-45A9-9626-85C51FAAF202}">
      <dsp:nvSpPr>
        <dsp:cNvPr id="0" name=""/>
        <dsp:cNvSpPr/>
      </dsp:nvSpPr>
      <dsp:spPr>
        <a:xfrm>
          <a:off x="4907739" y="928903"/>
          <a:ext cx="2103317"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ctr" defTabSz="889000">
            <a:lnSpc>
              <a:spcPct val="90000"/>
            </a:lnSpc>
            <a:spcBef>
              <a:spcPct val="0"/>
            </a:spcBef>
            <a:spcAft>
              <a:spcPct val="35000"/>
            </a:spcAft>
          </a:pPr>
          <a:r>
            <a:rPr lang="zh-CN" altLang="en-US" sz="2000" b="1" kern="1200" dirty="0">
              <a:solidFill>
                <a:srgbClr val="203864"/>
              </a:solidFill>
            </a:rPr>
            <a:t>对比猜测密钥的值</a:t>
          </a:r>
        </a:p>
      </dsp:txBody>
      <dsp:txXfrm>
        <a:off x="4968199" y="989363"/>
        <a:ext cx="1982397" cy="11176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5E41-DC67-4C41-B662-A4FF56AF8058}" type="datetimeFigureOut">
              <a:rPr lang="zh-CN" altLang="en-US" smtClean="0"/>
              <a:t>2018/2/27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31D22-0C37-4AE8-AAA6-EF65D257B1E8}" type="slidenum">
              <a:rPr lang="zh-CN" altLang="en-US" smtClean="0"/>
              <a:t>‹#›</a:t>
            </a:fld>
            <a:endParaRPr lang="zh-CN" altLang="en-US"/>
          </a:p>
        </p:txBody>
      </p:sp>
    </p:spTree>
    <p:extLst>
      <p:ext uri="{BB962C8B-B14F-4D97-AF65-F5344CB8AC3E}">
        <p14:creationId xmlns:p14="http://schemas.microsoft.com/office/powerpoint/2010/main" val="233234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1</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34</a:t>
            </a:fld>
            <a:endParaRPr lang="zh-CN" altLang="en-US"/>
          </a:p>
        </p:txBody>
      </p:sp>
    </p:spTree>
    <p:extLst>
      <p:ext uri="{BB962C8B-B14F-4D97-AF65-F5344CB8AC3E}">
        <p14:creationId xmlns:p14="http://schemas.microsoft.com/office/powerpoint/2010/main" val="148390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35</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2</a:t>
            </a:fld>
            <a:endParaRPr lang="zh-CN" altLang="en-US"/>
          </a:p>
        </p:txBody>
      </p:sp>
    </p:spTree>
    <p:extLst>
      <p:ext uri="{BB962C8B-B14F-4D97-AF65-F5344CB8AC3E}">
        <p14:creationId xmlns:p14="http://schemas.microsoft.com/office/powerpoint/2010/main" val="247296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9</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21</a:t>
            </a:fld>
            <a:endParaRPr lang="zh-CN" altLang="en-US"/>
          </a:p>
        </p:txBody>
      </p:sp>
    </p:spTree>
    <p:extLst>
      <p:ext uri="{BB962C8B-B14F-4D97-AF65-F5344CB8AC3E}">
        <p14:creationId xmlns:p14="http://schemas.microsoft.com/office/powerpoint/2010/main" val="195572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30</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32</a:t>
            </a:fld>
            <a:endParaRPr lang="zh-CN" altLang="en-US"/>
          </a:p>
        </p:txBody>
      </p:sp>
    </p:spTree>
    <p:extLst>
      <p:ext uri="{BB962C8B-B14F-4D97-AF65-F5344CB8AC3E}">
        <p14:creationId xmlns:p14="http://schemas.microsoft.com/office/powerpoint/2010/main" val="399111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33</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flipH="1">
            <a:off x="-28575" y="0"/>
            <a:ext cx="4171950" cy="5143500"/>
          </a:xfrm>
          <a:prstGeom prst="rect">
            <a:avLst/>
          </a:prstGeom>
        </p:spPr>
      </p:pic>
      <p:sp>
        <p:nvSpPr>
          <p:cNvPr id="11" name="矩形 10"/>
          <p:cNvSpPr/>
          <p:nvPr/>
        </p:nvSpPr>
        <p:spPr>
          <a:xfrm>
            <a:off x="-28575" y="-6531"/>
            <a:ext cx="4781005"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a:off x="5095332" y="0"/>
            <a:ext cx="4048669" cy="5143500"/>
          </a:xfrm>
          <a:prstGeom prst="rect">
            <a:avLst/>
          </a:prstGeom>
        </p:spPr>
      </p:pic>
      <p:sp>
        <p:nvSpPr>
          <p:cNvPr id="4" name="Date Placeholder 3"/>
          <p:cNvSpPr>
            <a:spLocks noGrp="1"/>
          </p:cNvSpPr>
          <p:nvPr>
            <p:ph type="dt" sz="half" idx="10"/>
          </p:nvPr>
        </p:nvSpPr>
        <p:spPr/>
        <p:txBody>
          <a:bodyPr/>
          <a:lstStyle/>
          <a:p>
            <a:fld id="{EC596D5A-DC2E-4AAE-A2AB-3C5FBCA6A624}" type="datetimeFigureOut">
              <a:rPr lang="zh-CN" altLang="en-US" smtClean="0"/>
              <a:t>2018/2/27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CC782B1-88CD-4A03-981A-E05FB4213BA5}" type="slidenum">
              <a:rPr lang="zh-CN" altLang="en-US" smtClean="0"/>
              <a:t>‹#›</a:t>
            </a:fld>
            <a:endParaRPr lang="zh-CN" altLang="en-US"/>
          </a:p>
        </p:txBody>
      </p:sp>
      <p:sp>
        <p:nvSpPr>
          <p:cNvPr id="2" name="Title 1"/>
          <p:cNvSpPr>
            <a:spLocks noGrp="1"/>
          </p:cNvSpPr>
          <p:nvPr>
            <p:ph type="ctrTitle"/>
          </p:nvPr>
        </p:nvSpPr>
        <p:spPr>
          <a:xfrm>
            <a:off x="391888" y="1500187"/>
            <a:ext cx="5380262" cy="1372562"/>
          </a:xfrm>
        </p:spPr>
        <p:txBody>
          <a:bodyPr anchor="b">
            <a:noAutofit/>
          </a:bodyPr>
          <a:lstStyle>
            <a:lvl1pPr algn="ctr">
              <a:lnSpc>
                <a:spcPct val="100000"/>
              </a:lnSpc>
              <a:defRPr sz="3000" b="1" i="0">
                <a:solidFill>
                  <a:schemeClr val="accent1"/>
                </a:solidFill>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0924" y="2960853"/>
            <a:ext cx="5380262" cy="443388"/>
          </a:xfrm>
        </p:spPr>
        <p:txBody>
          <a:bodyPr>
            <a:normAutofit/>
          </a:bodyPr>
          <a:lstStyle>
            <a:lvl1pPr marL="0" indent="0" algn="ctr">
              <a:buNone/>
              <a:defRPr sz="1800">
                <a:solidFill>
                  <a:srgbClr val="5F5F5F"/>
                </a:solidFill>
              </a:defRPr>
            </a:lvl1pPr>
            <a:lvl2pPr marL="144661" indent="0" algn="ctr">
              <a:buNone/>
              <a:defRPr sz="600"/>
            </a:lvl2pPr>
            <a:lvl3pPr marL="289322" indent="0" algn="ctr">
              <a:buNone/>
              <a:defRPr sz="600"/>
            </a:lvl3pPr>
            <a:lvl4pPr marL="433983" indent="0" algn="ctr">
              <a:buNone/>
              <a:defRPr sz="500"/>
            </a:lvl4pPr>
            <a:lvl5pPr marL="578644" indent="0" algn="ctr">
              <a:buNone/>
              <a:defRPr sz="500"/>
            </a:lvl5pPr>
            <a:lvl6pPr marL="723305" indent="0" algn="ctr">
              <a:buNone/>
              <a:defRPr sz="500"/>
            </a:lvl6pPr>
            <a:lvl7pPr marL="867966" indent="0" algn="ctr">
              <a:buNone/>
              <a:defRPr sz="500"/>
            </a:lvl7pPr>
            <a:lvl8pPr marL="1012627" indent="0" algn="ctr">
              <a:buNone/>
              <a:defRPr sz="500"/>
            </a:lvl8pPr>
            <a:lvl9pPr marL="1157288" indent="0" algn="ctr">
              <a:buNone/>
              <a:defRPr sz="500"/>
            </a:lvl9pPr>
          </a:lstStyle>
          <a:p>
            <a:r>
              <a:rPr lang="zh-CN" altLang="en-US" smtClean="0"/>
              <a:t>单击此处编辑母版副标题样式</a:t>
            </a:r>
            <a:endParaRPr lang="en-US" dirty="0"/>
          </a:p>
        </p:txBody>
      </p:sp>
    </p:spTree>
    <p:extLst>
      <p:ext uri="{BB962C8B-B14F-4D97-AF65-F5344CB8AC3E}">
        <p14:creationId xmlns:p14="http://schemas.microsoft.com/office/powerpoint/2010/main" val="31682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
                                          </p:val>
                                        </p:tav>
                                        <p:tav tm="100000">
                                          <p:val>
                                            <p:strVal val="#ppt_x"/>
                                          </p:val>
                                        </p:tav>
                                      </p:tavLst>
                                    </p:anim>
                                    <p:anim calcmode="lin" valueType="num">
                                      <p:cBhvr>
                                        <p:cTn id="1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0" orient="horz" pos="2160" userDrawn="1">
          <p15:clr>
            <a:srgbClr val="FBAE40"/>
          </p15:clr>
        </p15:guide>
        <p15:guide id="1" pos="662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C9AE9-A0B1-4DD8-966A-8988A2E7F308}" type="datetimeFigureOut">
              <a:rPr lang="zh-CN" altLang="en-US" smtClean="0"/>
              <a:t>2018/2/27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AF01A8-666C-47D9-8F1E-E4C085229CB2}" type="slidenum">
              <a:rPr lang="zh-CN" altLang="en-US" smtClean="0"/>
              <a:t>‹#›</a:t>
            </a:fld>
            <a:endParaRPr lang="zh-CN" altLang="en-US"/>
          </a:p>
        </p:txBody>
      </p:sp>
      <p:sp>
        <p:nvSpPr>
          <p:cNvPr id="7" name="Slide Number Placeholder 5"/>
          <p:cNvSpPr txBox="1">
            <a:spLocks/>
          </p:cNvSpPr>
          <p:nvPr/>
        </p:nvSpPr>
        <p:spPr>
          <a:xfrm>
            <a:off x="6572250" y="4881569"/>
            <a:ext cx="2057400" cy="273844"/>
          </a:xfrm>
          <a:prstGeom prst="rect">
            <a:avLst/>
          </a:prstGeom>
        </p:spPr>
        <p:txBody>
          <a:bodyPr vert="horz" lIns="28932" tIns="14467" rIns="28932" bIns="14467" rtlCol="0" anchor="ctr"/>
          <a:lstStyle>
            <a:defPPr>
              <a:defRPr lang="zh-CN"/>
            </a:defPPr>
            <a:lvl1pPr marL="0" algn="r" defTabSz="1219170" rtl="0" eaLnBrk="1" latinLnBrk="0" hangingPunct="1">
              <a:defRPr sz="1200" kern="1200">
                <a:solidFill>
                  <a:schemeClr val="bg1">
                    <a:lumMod val="6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906490-237C-474C-BA2E-D98840BC1F8F}" type="slidenum">
              <a:rPr lang="zh-CN" altLang="en-US" sz="400" smtClean="0"/>
              <a:pPr/>
              <a:t>‹#›</a:t>
            </a:fld>
            <a:endParaRPr lang="zh-CN" altLang="en-US" sz="400"/>
          </a:p>
        </p:txBody>
      </p:sp>
    </p:spTree>
    <p:extLst>
      <p:ext uri="{BB962C8B-B14F-4D97-AF65-F5344CB8AC3E}">
        <p14:creationId xmlns:p14="http://schemas.microsoft.com/office/powerpoint/2010/main" val="6019677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绪论</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9197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736483777"/>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研究内容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研究内容</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7875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3426320434"/>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攻击方案设计</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2567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562824046"/>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实验验证</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80764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244911590"/>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预防措施</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239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绪论2">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12"/>
          <p:cNvCxnSpPr/>
          <p:nvPr userDrawn="1"/>
        </p:nvCxnSpPr>
        <p:spPr>
          <a:xfrm>
            <a:off x="1430778" y="951570"/>
            <a:ext cx="65245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146468"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绪 论</a:t>
            </a:r>
            <a:endParaRPr lang="zh-CN" altLang="en-US" sz="3000" dirty="0">
              <a:latin typeface="黑体" panose="02010609060101010101" pitchFamily="49" charset="-122"/>
              <a:ea typeface="黑体" panose="02010609060101010101" pitchFamily="49" charset="-122"/>
            </a:endParaRPr>
          </a:p>
        </p:txBody>
      </p:sp>
      <p:sp>
        <p:nvSpPr>
          <p:cNvPr id="15" name="文本框 19"/>
          <p:cNvSpPr txBox="1"/>
          <p:nvPr userDrawn="1"/>
        </p:nvSpPr>
        <p:spPr>
          <a:xfrm>
            <a:off x="6454421" y="104965"/>
            <a:ext cx="877163" cy="300082"/>
          </a:xfrm>
          <a:prstGeom prst="rect">
            <a:avLst/>
          </a:prstGeom>
          <a:noFill/>
        </p:spPr>
        <p:txBody>
          <a:bodyPr wrap="none" rtlCol="0">
            <a:spAutoFit/>
          </a:bodyPr>
          <a:lstStyle/>
          <a:p>
            <a:r>
              <a:rPr lang="zh-CN" altLang="en-US" sz="1350" dirty="0" smtClean="0">
                <a:solidFill>
                  <a:srgbClr val="767171"/>
                </a:solidFill>
                <a:latin typeface="微软雅黑" pitchFamily="34" charset="-122"/>
                <a:ea typeface="微软雅黑" pitchFamily="34" charset="-122"/>
              </a:rPr>
              <a:t>选题背景</a:t>
            </a:r>
            <a:endParaRPr lang="zh-CN" altLang="en-US" sz="1350" dirty="0">
              <a:solidFill>
                <a:srgbClr val="767171"/>
              </a:solidFill>
              <a:latin typeface="微软雅黑" pitchFamily="34" charset="-122"/>
              <a:ea typeface="微软雅黑" pitchFamily="34" charset="-122"/>
            </a:endParaRPr>
          </a:p>
        </p:txBody>
      </p:sp>
      <p:cxnSp>
        <p:nvCxnSpPr>
          <p:cNvPr id="17" name="直接连接符 16"/>
          <p:cNvCxnSpPr/>
          <p:nvPr userDrawn="1"/>
        </p:nvCxnSpPr>
        <p:spPr>
          <a:xfrm>
            <a:off x="7285418" y="87012"/>
            <a:ext cx="0" cy="28652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7285418" y="104965"/>
            <a:ext cx="877163" cy="300082"/>
          </a:xfrm>
          <a:prstGeom prst="rect">
            <a:avLst/>
          </a:prstGeom>
          <a:noFill/>
        </p:spPr>
        <p:txBody>
          <a:bodyPr wrap="none" rtlCol="0">
            <a:spAutoFit/>
          </a:bodyPr>
          <a:lstStyle/>
          <a:p>
            <a:r>
              <a:rPr lang="zh-CN" altLang="en-US" sz="1350" dirty="0" smtClean="0">
                <a:solidFill>
                  <a:schemeClr val="tx1"/>
                </a:solidFill>
                <a:latin typeface="微软雅黑" pitchFamily="34" charset="-122"/>
                <a:ea typeface="微软雅黑" pitchFamily="34" charset="-122"/>
              </a:rPr>
              <a:t>研究意义</a:t>
            </a:r>
            <a:endParaRPr lang="zh-CN" altLang="en-US" sz="1350" dirty="0">
              <a:solidFill>
                <a:schemeClr val="tx1"/>
              </a:solidFill>
              <a:latin typeface="微软雅黑" pitchFamily="34" charset="-122"/>
              <a:ea typeface="微软雅黑" pitchFamily="34" charset="-122"/>
            </a:endParaRPr>
          </a:p>
        </p:txBody>
      </p:sp>
      <p:cxnSp>
        <p:nvCxnSpPr>
          <p:cNvPr id="19" name="直接连接符 18"/>
          <p:cNvCxnSpPr/>
          <p:nvPr userDrawn="1"/>
        </p:nvCxnSpPr>
        <p:spPr>
          <a:xfrm>
            <a:off x="8116415" y="87012"/>
            <a:ext cx="0" cy="28652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8116414" y="96537"/>
            <a:ext cx="1050288" cy="300082"/>
          </a:xfrm>
          <a:prstGeom prst="rect">
            <a:avLst/>
          </a:prstGeom>
          <a:noFill/>
        </p:spPr>
        <p:txBody>
          <a:bodyPr wrap="none" rtlCol="0">
            <a:spAutoFit/>
          </a:bodyPr>
          <a:lstStyle/>
          <a:p>
            <a:r>
              <a:rPr lang="zh-CN" altLang="en-US" sz="1350" dirty="0" smtClean="0">
                <a:solidFill>
                  <a:schemeClr val="bg2">
                    <a:lumMod val="50000"/>
                  </a:schemeClr>
                </a:solidFill>
                <a:latin typeface="微软雅黑" pitchFamily="34" charset="-122"/>
                <a:ea typeface="微软雅黑" pitchFamily="34" charset="-122"/>
              </a:rPr>
              <a:t>贡献与创新</a:t>
            </a:r>
            <a:endParaRPr lang="zh-CN" altLang="en-US" sz="1350" dirty="0">
              <a:solidFill>
                <a:schemeClr val="bg2">
                  <a:lumMod val="50000"/>
                </a:schemeClr>
              </a:solidFill>
              <a:latin typeface="微软雅黑" pitchFamily="34" charset="-122"/>
              <a:ea typeface="微软雅黑" pitchFamily="34" charset="-122"/>
            </a:endParaRPr>
          </a:p>
        </p:txBody>
      </p:sp>
      <p:graphicFrame>
        <p:nvGraphicFramePr>
          <p:cNvPr id="26" name="表格 25"/>
          <p:cNvGraphicFramePr>
            <a:graphicFrameLocks noGrp="1"/>
          </p:cNvGraphicFramePr>
          <p:nvPr userDrawn="1">
            <p:extLst>
              <p:ext uri="{D42A27DB-BD31-4B8C-83A1-F6EECF244321}">
                <p14:modId xmlns:p14="http://schemas.microsoft.com/office/powerpoint/2010/main" val="3097555574"/>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论文总结</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126313" y="971379"/>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bg1"/>
                </a:solidFill>
                <a:latin typeface="微软雅黑" panose="020B0503020204020204" pitchFamily="34" charset="-122"/>
                <a:ea typeface="微软雅黑" panose="020B0503020204020204" pitchFamily="34" charset="-122"/>
              </a:rPr>
              <a:t>绪论</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96120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331640" y="428350"/>
            <a:ext cx="2698175" cy="523220"/>
          </a:xfrm>
          <a:prstGeom prst="rect">
            <a:avLst/>
          </a:prstGeom>
          <a:noFill/>
        </p:spPr>
        <p:txBody>
          <a:bodyPr wrap="none" rtlCol="0">
            <a:spAutoFit/>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2800" dirty="0">
              <a:solidFill>
                <a:schemeClr val="tx1"/>
              </a:solidFill>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019284886"/>
              </p:ext>
            </p:extLst>
          </p:nvPr>
        </p:nvGraphicFramePr>
        <p:xfrm>
          <a:off x="0" y="951570"/>
          <a:ext cx="1268760" cy="3006268"/>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623472">
                <a:tc>
                  <a:txBody>
                    <a:bodyP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600796">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rgbClr val="64606D"/>
                          </a:solidFill>
                          <a:latin typeface="微软雅黑" panose="020B0503020204020204" pitchFamily="34" charset="-122"/>
                          <a:ea typeface="微软雅黑" panose="020B0503020204020204" pitchFamily="34" charset="-122"/>
                        </a:rPr>
                        <a:t>论文总结</a:t>
                      </a:r>
                      <a:endParaRPr lang="zh-CN" altLang="en-US" sz="1200" dirty="0">
                        <a:solidFill>
                          <a:srgbClr val="64606D"/>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8" name="矩形 17"/>
          <p:cNvSpPr/>
          <p:nvPr userDrawn="1"/>
        </p:nvSpPr>
        <p:spPr>
          <a:xfrm>
            <a:off x="0" y="954496"/>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2751" y="1559254"/>
            <a:ext cx="1272155" cy="591140"/>
            <a:chOff x="2257770" y="1738764"/>
            <a:chExt cx="1696206" cy="788186"/>
          </a:xfrm>
          <a:noFill/>
        </p:grpSpPr>
        <p:grpSp>
          <p:nvGrpSpPr>
            <p:cNvPr id="27" name="组合 26"/>
            <p:cNvGrpSpPr/>
            <p:nvPr userDrawn="1"/>
          </p:nvGrpSpPr>
          <p:grpSpPr>
            <a:xfrm>
              <a:off x="2257770" y="1738764"/>
              <a:ext cx="1691680" cy="788186"/>
              <a:chOff x="0" y="1272662"/>
              <a:chExt cx="1691680" cy="788186"/>
            </a:xfrm>
            <a:grpFill/>
          </p:grpSpPr>
          <p:sp>
            <p:nvSpPr>
              <p:cNvPr id="28" name="矩形 2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64606D"/>
                    </a:solidFill>
                    <a:latin typeface="微软雅黑" panose="020B0503020204020204" pitchFamily="34" charset="-122"/>
                    <a:ea typeface="微软雅黑" panose="020B0503020204020204" pitchFamily="34" charset="-122"/>
                  </a:rPr>
                  <a:t>研究方法与思路</a:t>
                </a:r>
                <a:endParaRPr lang="zh-CN" altLang="en-US" sz="1200" dirty="0">
                  <a:solidFill>
                    <a:srgbClr val="64606D"/>
                  </a:solidFill>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0" name="等腰三角形 19"/>
            <p:cNvSpPr/>
            <p:nvPr userDrawn="1"/>
          </p:nvSpPr>
          <p:spPr>
            <a:xfrm rot="16200000">
              <a:off x="3809960" y="2082116"/>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6582748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1">
            <a:extLst>
              <a:ext uri="{28A0092B-C50C-407E-A947-70E740481C1C}">
                <a14:useLocalDpi xmlns:a14="http://schemas.microsoft.com/office/drawing/2010/main" val="0"/>
              </a:ext>
            </a:extLst>
          </a:blip>
          <a:srcRect l="47714"/>
          <a:stretch/>
        </p:blipFill>
        <p:spPr>
          <a:xfrm flipH="1">
            <a:off x="-28575" y="0"/>
            <a:ext cx="3757613" cy="5143500"/>
          </a:xfrm>
          <a:prstGeom prst="rect">
            <a:avLst/>
          </a:prstGeom>
        </p:spPr>
      </p:pic>
      <p:sp>
        <p:nvSpPr>
          <p:cNvPr id="9" name="矩形 8"/>
          <p:cNvSpPr/>
          <p:nvPr/>
        </p:nvSpPr>
        <p:spPr>
          <a:xfrm>
            <a:off x="-28575" y="0"/>
            <a:ext cx="4407694"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3" name="Text Placeholder 2"/>
          <p:cNvSpPr>
            <a:spLocks noGrp="1"/>
          </p:cNvSpPr>
          <p:nvPr>
            <p:ph type="body" idx="1"/>
          </p:nvPr>
        </p:nvSpPr>
        <p:spPr>
          <a:xfrm>
            <a:off x="566063" y="1078706"/>
            <a:ext cx="8010253" cy="3767138"/>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p:txBody>
      </p:sp>
      <p:sp>
        <p:nvSpPr>
          <p:cNvPr id="4" name="Date Placeholder 3"/>
          <p:cNvSpPr>
            <a:spLocks noGrp="1"/>
          </p:cNvSpPr>
          <p:nvPr>
            <p:ph type="dt" sz="half" idx="2"/>
          </p:nvPr>
        </p:nvSpPr>
        <p:spPr>
          <a:xfrm>
            <a:off x="628650" y="4767269"/>
            <a:ext cx="2057400" cy="273844"/>
          </a:xfrm>
          <a:prstGeom prst="rect">
            <a:avLst/>
          </a:prstGeom>
        </p:spPr>
        <p:txBody>
          <a:bodyPr vert="horz" lIns="68580" tIns="34290" rIns="68580" bIns="34290" rtlCol="0" anchor="ctr"/>
          <a:lstStyle>
            <a:lvl1pPr algn="l">
              <a:defRPr sz="400">
                <a:solidFill>
                  <a:schemeClr val="bg1">
                    <a:lumMod val="65000"/>
                  </a:schemeClr>
                </a:solidFill>
              </a:defRPr>
            </a:lvl1pPr>
          </a:lstStyle>
          <a:p>
            <a:fld id="{EC596D5A-DC2E-4AAE-A2AB-3C5FBCA6A624}" type="datetimeFigureOut">
              <a:rPr lang="zh-CN" altLang="en-US" smtClean="0"/>
              <a:t>2018/2/27</a:t>
            </a:fld>
            <a:endParaRPr lang="zh-CN" altLang="en-US"/>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68580" tIns="34290" rIns="68580" bIns="34290" rtlCol="0" anchor="ctr"/>
          <a:lstStyle>
            <a:lvl1pPr algn="ctr">
              <a:defRPr sz="4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68580" tIns="34290" rIns="68580" bIns="34290" rtlCol="0" anchor="ctr"/>
          <a:lstStyle>
            <a:lvl1pPr algn="r">
              <a:defRPr sz="400">
                <a:solidFill>
                  <a:schemeClr val="bg1">
                    <a:lumMod val="65000"/>
                  </a:schemeClr>
                </a:solidFill>
              </a:defRPr>
            </a:lvl1pPr>
          </a:lstStyle>
          <a:p>
            <a:fld id="{1CC782B1-88CD-4A03-981A-E05FB4213BA5}" type="slidenum">
              <a:rPr lang="zh-CN" altLang="en-US" smtClean="0"/>
              <a:t>‹#›</a:t>
            </a:fld>
            <a:endParaRPr lang="zh-CN" altLang="en-US"/>
          </a:p>
        </p:txBody>
      </p:sp>
      <p:sp>
        <p:nvSpPr>
          <p:cNvPr id="2" name="Title Placeholder 1"/>
          <p:cNvSpPr>
            <a:spLocks noGrp="1"/>
          </p:cNvSpPr>
          <p:nvPr>
            <p:ph type="title"/>
          </p:nvPr>
        </p:nvSpPr>
        <p:spPr>
          <a:xfrm>
            <a:off x="566063" y="189650"/>
            <a:ext cx="8010253" cy="567590"/>
          </a:xfrm>
          <a:prstGeom prst="rect">
            <a:avLst/>
          </a:prstGeom>
        </p:spPr>
        <p:txBody>
          <a:bodyPr vert="horz" lIns="68580" tIns="34290" rIns="68580" bIns="34290" rtlCol="0" anchor="b">
            <a:no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093129955"/>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693" r:id="rId3"/>
    <p:sldLayoutId id="2147483686" r:id="rId4"/>
    <p:sldLayoutId id="2147483697" r:id="rId5"/>
    <p:sldLayoutId id="2147483698" r:id="rId6"/>
    <p:sldLayoutId id="2147483699" r:id="rId7"/>
    <p:sldLayoutId id="2147483687" r:id="rId8"/>
    <p:sldLayoutId id="2147483689" r:id="rId9"/>
  </p:sldLayoutIdLst>
  <p:timing>
    <p:tnLst>
      <p:par>
        <p:cTn id="1" dur="indefinite" restart="never" nodeType="tmRoot"/>
      </p:par>
    </p:tnLst>
  </p:timing>
  <p:txStyles>
    <p:titleStyle>
      <a:lvl1pPr algn="l" defTabSz="289322" rtl="0" eaLnBrk="1" latinLnBrk="0" hangingPunct="1">
        <a:lnSpc>
          <a:spcPct val="90000"/>
        </a:lnSpc>
        <a:spcBef>
          <a:spcPct val="0"/>
        </a:spcBef>
        <a:buNone/>
        <a:defRPr sz="2400" b="1" kern="1200">
          <a:solidFill>
            <a:schemeClr val="accent1"/>
          </a:solidFill>
          <a:effectLst/>
          <a:latin typeface="+mj-lt"/>
          <a:ea typeface="+mj-ea"/>
          <a:cs typeface="+mj-cs"/>
        </a:defRPr>
      </a:lvl1pPr>
    </p:titleStyle>
    <p:body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289322" rtl="0" eaLnBrk="1" latinLnBrk="0" hangingPunct="1">
        <a:defRPr sz="600" kern="1200">
          <a:solidFill>
            <a:schemeClr val="tx1"/>
          </a:solidFill>
          <a:latin typeface="+mn-lt"/>
          <a:ea typeface="+mn-ea"/>
          <a:cs typeface="+mn-cs"/>
        </a:defRPr>
      </a:lvl1pPr>
      <a:lvl2pPr marL="144661" algn="l" defTabSz="289322" rtl="0" eaLnBrk="1" latinLnBrk="0" hangingPunct="1">
        <a:defRPr sz="600" kern="1200">
          <a:solidFill>
            <a:schemeClr val="tx1"/>
          </a:solidFill>
          <a:latin typeface="+mn-lt"/>
          <a:ea typeface="+mn-ea"/>
          <a:cs typeface="+mn-cs"/>
        </a:defRPr>
      </a:lvl2pPr>
      <a:lvl3pPr marL="289322" algn="l" defTabSz="289322" rtl="0" eaLnBrk="1" latinLnBrk="0" hangingPunct="1">
        <a:defRPr sz="600" kern="1200">
          <a:solidFill>
            <a:schemeClr val="tx1"/>
          </a:solidFill>
          <a:latin typeface="+mn-lt"/>
          <a:ea typeface="+mn-ea"/>
          <a:cs typeface="+mn-cs"/>
        </a:defRPr>
      </a:lvl3pPr>
      <a:lvl4pPr marL="433983" algn="l" defTabSz="289322" rtl="0" eaLnBrk="1" latinLnBrk="0" hangingPunct="1">
        <a:defRPr sz="600" kern="1200">
          <a:solidFill>
            <a:schemeClr val="tx1"/>
          </a:solidFill>
          <a:latin typeface="+mn-lt"/>
          <a:ea typeface="+mn-ea"/>
          <a:cs typeface="+mn-cs"/>
        </a:defRPr>
      </a:lvl4pPr>
      <a:lvl5pPr marL="578644" algn="l" defTabSz="289322" rtl="0" eaLnBrk="1" latinLnBrk="0" hangingPunct="1">
        <a:defRPr sz="600" kern="1200">
          <a:solidFill>
            <a:schemeClr val="tx1"/>
          </a:solidFill>
          <a:latin typeface="+mn-lt"/>
          <a:ea typeface="+mn-ea"/>
          <a:cs typeface="+mn-cs"/>
        </a:defRPr>
      </a:lvl5pPr>
      <a:lvl6pPr marL="723305" algn="l" defTabSz="289322" rtl="0" eaLnBrk="1" latinLnBrk="0" hangingPunct="1">
        <a:defRPr sz="600" kern="1200">
          <a:solidFill>
            <a:schemeClr val="tx1"/>
          </a:solidFill>
          <a:latin typeface="+mn-lt"/>
          <a:ea typeface="+mn-ea"/>
          <a:cs typeface="+mn-cs"/>
        </a:defRPr>
      </a:lvl6pPr>
      <a:lvl7pPr marL="867966" algn="l" defTabSz="289322" rtl="0" eaLnBrk="1" latinLnBrk="0" hangingPunct="1">
        <a:defRPr sz="600" kern="1200">
          <a:solidFill>
            <a:schemeClr val="tx1"/>
          </a:solidFill>
          <a:latin typeface="+mn-lt"/>
          <a:ea typeface="+mn-ea"/>
          <a:cs typeface="+mn-cs"/>
        </a:defRPr>
      </a:lvl7pPr>
      <a:lvl8pPr marL="1012627" algn="l" defTabSz="289322" rtl="0" eaLnBrk="1" latinLnBrk="0" hangingPunct="1">
        <a:defRPr sz="600" kern="1200">
          <a:solidFill>
            <a:schemeClr val="tx1"/>
          </a:solidFill>
          <a:latin typeface="+mn-lt"/>
          <a:ea typeface="+mn-ea"/>
          <a:cs typeface="+mn-cs"/>
        </a:defRPr>
      </a:lvl8pPr>
      <a:lvl9pPr marL="1157288" algn="l" defTabSz="289322" rtl="0" eaLnBrk="1" latinLnBrk="0" hangingPunct="1">
        <a:defRPr sz="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619" y="1627577"/>
            <a:ext cx="6085786" cy="3681959"/>
          </a:xfrm>
          <a:prstGeom prst="rect">
            <a:avLst/>
          </a:prstGeom>
        </p:spPr>
      </p:pic>
      <p:cxnSp>
        <p:nvCxnSpPr>
          <p:cNvPr id="9" name="直接连接符 8"/>
          <p:cNvCxnSpPr/>
          <p:nvPr/>
        </p:nvCxnSpPr>
        <p:spPr>
          <a:xfrm>
            <a:off x="845625" y="2602896"/>
            <a:ext cx="3888432" cy="879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73835" y="4336779"/>
            <a:ext cx="324407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p:nvPr>
        </p:nvSpPr>
        <p:spPr>
          <a:xfrm>
            <a:off x="1172147" y="3997324"/>
            <a:ext cx="3235388" cy="339455"/>
          </a:xfrm>
        </p:spPr>
        <p:txBody>
          <a:bodyPr anchor="ctr">
            <a:normAutofit/>
          </a:bodyPr>
          <a:lstStyle/>
          <a:p>
            <a:pPr algn="r"/>
            <a:r>
              <a:rPr lang="zh-CN" altLang="en-US" dirty="0">
                <a:cs typeface="+mn-ea"/>
                <a:sym typeface="+mn-lt"/>
              </a:rPr>
              <a:t>计算机</a:t>
            </a:r>
            <a:r>
              <a:rPr lang="zh-CN" altLang="en-US" dirty="0" smtClean="0">
                <a:cs typeface="+mn-ea"/>
                <a:sym typeface="+mn-lt"/>
              </a:rPr>
              <a:t>学院</a:t>
            </a:r>
            <a:endParaRPr lang="zh-CN" altLang="en-US" dirty="0">
              <a:cs typeface="+mn-ea"/>
              <a:sym typeface="+mn-lt"/>
            </a:endParaRPr>
          </a:p>
        </p:txBody>
      </p:sp>
      <p:sp>
        <p:nvSpPr>
          <p:cNvPr id="4" name="TextBox 3"/>
          <p:cNvSpPr txBox="1"/>
          <p:nvPr/>
        </p:nvSpPr>
        <p:spPr>
          <a:xfrm>
            <a:off x="1227944" y="4327982"/>
            <a:ext cx="1512168" cy="372410"/>
          </a:xfrm>
          <a:prstGeom prst="rect">
            <a:avLst/>
          </a:prstGeom>
          <a:noFill/>
        </p:spPr>
        <p:txBody>
          <a:bodyPr wrap="square" rtlCol="0">
            <a:spAutoFit/>
          </a:bodyPr>
          <a:lstStyle/>
          <a:p>
            <a:pPr>
              <a:lnSpc>
                <a:spcPct val="130000"/>
              </a:lnSpc>
            </a:pPr>
            <a:r>
              <a:rPr lang="zh-CN" altLang="en-US" sz="1400" b="1" dirty="0" smtClean="0">
                <a:cs typeface="+mn-ea"/>
                <a:sym typeface="+mn-lt"/>
              </a:rPr>
              <a:t>答辩人：</a:t>
            </a:r>
            <a:r>
              <a:rPr lang="zh-CN" altLang="en-US" sz="1400" dirty="0">
                <a:cs typeface="+mn-ea"/>
                <a:sym typeface="+mn-lt"/>
              </a:rPr>
              <a:t>李勃</a:t>
            </a:r>
            <a:endParaRPr lang="zh-CN" altLang="en-US" sz="1400" dirty="0" smtClean="0">
              <a:cs typeface="+mn-ea"/>
              <a:sym typeface="+mn-lt"/>
            </a:endParaRPr>
          </a:p>
        </p:txBody>
      </p:sp>
      <p:sp>
        <p:nvSpPr>
          <p:cNvPr id="5" name="TextBox 4"/>
          <p:cNvSpPr txBox="1"/>
          <p:nvPr/>
        </p:nvSpPr>
        <p:spPr>
          <a:xfrm>
            <a:off x="2987824" y="4333594"/>
            <a:ext cx="1809058" cy="372410"/>
          </a:xfrm>
          <a:prstGeom prst="rect">
            <a:avLst/>
          </a:prstGeom>
          <a:noFill/>
        </p:spPr>
        <p:txBody>
          <a:bodyPr wrap="square" rtlCol="0">
            <a:spAutoFit/>
          </a:bodyPr>
          <a:lstStyle/>
          <a:p>
            <a:pPr>
              <a:lnSpc>
                <a:spcPct val="130000"/>
              </a:lnSpc>
            </a:pPr>
            <a:r>
              <a:rPr lang="zh-CN" altLang="en-US" sz="1400" b="1" dirty="0" smtClean="0">
                <a:cs typeface="+mn-ea"/>
                <a:sym typeface="+mn-lt"/>
              </a:rPr>
              <a:t>导师：</a:t>
            </a:r>
            <a:r>
              <a:rPr lang="zh-CN" altLang="en-US" sz="1400" dirty="0" smtClean="0">
                <a:cs typeface="+mn-ea"/>
                <a:sym typeface="+mn-lt"/>
              </a:rPr>
              <a:t>姜博副教授</a:t>
            </a:r>
          </a:p>
        </p:txBody>
      </p:sp>
      <p:pic>
        <p:nvPicPr>
          <p:cNvPr id="12" name="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0" y="5236046"/>
            <a:ext cx="609600" cy="609600"/>
          </a:xfrm>
          <a:prstGeom prst="rect">
            <a:avLst/>
          </a:prstGeom>
        </p:spPr>
      </p:pic>
      <p:pic>
        <p:nvPicPr>
          <p:cNvPr id="11" name="图片 10"/>
          <p:cNvPicPr>
            <a:picLocks noChangeAspect="1"/>
          </p:cNvPicPr>
          <p:nvPr/>
        </p:nvPicPr>
        <p:blipFill>
          <a:blip r:embed="rId7"/>
          <a:stretch>
            <a:fillRect/>
          </a:stretch>
        </p:blipFill>
        <p:spPr>
          <a:xfrm>
            <a:off x="112247" y="69818"/>
            <a:ext cx="1430609" cy="1430609"/>
          </a:xfrm>
          <a:prstGeom prst="rect">
            <a:avLst/>
          </a:prstGeom>
        </p:spPr>
      </p:pic>
      <p:sp>
        <p:nvSpPr>
          <p:cNvPr id="15" name="标题 1"/>
          <p:cNvSpPr txBox="1">
            <a:spLocks/>
          </p:cNvSpPr>
          <p:nvPr/>
        </p:nvSpPr>
        <p:spPr>
          <a:xfrm>
            <a:off x="323528" y="1839882"/>
            <a:ext cx="5464021" cy="759829"/>
          </a:xfrm>
          <a:prstGeom prst="rect">
            <a:avLst/>
          </a:prstGeom>
        </p:spPr>
        <p:txBody>
          <a:bodyPr vert="horz" lIns="68580" tIns="34290" rIns="68580" bIns="34290" rtlCol="0" anchor="b">
            <a:noAutofit/>
          </a:bodyPr>
          <a:lstStyle>
            <a:lvl1pPr algn="ctr" defTabSz="289322" rtl="0" eaLnBrk="1" latinLnBrk="0" hangingPunct="1">
              <a:lnSpc>
                <a:spcPct val="100000"/>
              </a:lnSpc>
              <a:spcBef>
                <a:spcPct val="0"/>
              </a:spcBef>
              <a:buNone/>
              <a:defRPr sz="3000" b="1" i="0" kern="1200">
                <a:solidFill>
                  <a:schemeClr val="accent1"/>
                </a:solidFill>
                <a:effectLst/>
                <a:latin typeface="+mj-lt"/>
                <a:ea typeface="+mj-ea"/>
                <a:cs typeface="+mj-cs"/>
              </a:defRPr>
            </a:lvl1pPr>
          </a:lstStyle>
          <a:p>
            <a:r>
              <a:rPr lang="zh-CN" altLang="zh-CN" dirty="0"/>
              <a:t>面向移动设备的</a:t>
            </a:r>
            <a:r>
              <a:rPr lang="en-US" altLang="zh-CN" dirty="0"/>
              <a:t>cache</a:t>
            </a:r>
            <a:r>
              <a:rPr lang="zh-CN" altLang="zh-CN" dirty="0"/>
              <a:t>攻击关键技术研究</a:t>
            </a:r>
          </a:p>
        </p:txBody>
      </p:sp>
    </p:spTree>
    <p:extLst>
      <p:ext uri="{BB962C8B-B14F-4D97-AF65-F5344CB8AC3E}">
        <p14:creationId xmlns:p14="http://schemas.microsoft.com/office/powerpoint/2010/main" val="3625481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0-#ppt_w/2"/>
                                          </p:val>
                                        </p:tav>
                                        <p:tav tm="100000">
                                          <p:val>
                                            <p:strVal val="#ppt_x"/>
                                          </p:val>
                                        </p:tav>
                                      </p:tavLst>
                                    </p:anim>
                                    <p:anim calcmode="lin" valueType="num">
                                      <p:cBhvr additive="base">
                                        <p:cTn id="11" dur="10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1+#ppt_w/2"/>
                                          </p:val>
                                        </p:tav>
                                        <p:tav tm="100000">
                                          <p:val>
                                            <p:strVal val="#ppt_x"/>
                                          </p:val>
                                        </p:tav>
                                      </p:tavLst>
                                    </p:anim>
                                    <p:anim calcmode="lin" valueType="num">
                                      <p:cBhvr additive="base">
                                        <p:cTn id="15" dur="1000" fill="hold"/>
                                        <p:tgtEl>
                                          <p:spTgt spid="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200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2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2000"/>
                                        <p:tgtEl>
                                          <p:spTgt spid="3">
                                            <p:txEl>
                                              <p:pRg st="0" end="0"/>
                                            </p:txEl>
                                          </p:spTgt>
                                        </p:tgtEl>
                                      </p:cBhvr>
                                    </p:animEffect>
                                  </p:childTnLst>
                                </p:cTn>
                              </p:par>
                              <p:par>
                                <p:cTn id="21" presetID="37" presetClass="entr" presetSubtype="0" fill="hold" grpId="0" nodeType="withEffect">
                                  <p:stCondLst>
                                    <p:cond delay="30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anim calcmode="lin" valueType="num">
                                      <p:cBhvr>
                                        <p:cTn id="24" dur="2000" fill="hold"/>
                                        <p:tgtEl>
                                          <p:spTgt spid="4"/>
                                        </p:tgtEl>
                                        <p:attrNameLst>
                                          <p:attrName>ppt_x</p:attrName>
                                        </p:attrNameLst>
                                      </p:cBhvr>
                                      <p:tavLst>
                                        <p:tav tm="0">
                                          <p:val>
                                            <p:strVal val="#ppt_x"/>
                                          </p:val>
                                        </p:tav>
                                        <p:tav tm="100000">
                                          <p:val>
                                            <p:strVal val="#ppt_x"/>
                                          </p:val>
                                        </p:tav>
                                      </p:tavLst>
                                    </p:anim>
                                    <p:anim calcmode="lin" valueType="num">
                                      <p:cBhvr>
                                        <p:cTn id="25" dur="1801" decel="100000" fill="hold"/>
                                        <p:tgtEl>
                                          <p:spTgt spid="4"/>
                                        </p:tgtEl>
                                        <p:attrNameLst>
                                          <p:attrName>ppt_y</p:attrName>
                                        </p:attrNameLst>
                                      </p:cBhvr>
                                      <p:tavLst>
                                        <p:tav tm="0">
                                          <p:val>
                                            <p:strVal val="#ppt_y+1"/>
                                          </p:val>
                                        </p:tav>
                                        <p:tav tm="100000">
                                          <p:val>
                                            <p:strVal val="#ppt_y-.03"/>
                                          </p:val>
                                        </p:tav>
                                      </p:tavLst>
                                    </p:anim>
                                    <p:anim calcmode="lin" valueType="num">
                                      <p:cBhvr>
                                        <p:cTn id="26" dur="199" accel="100000" fill="hold">
                                          <p:stCondLst>
                                            <p:cond delay="1801"/>
                                          </p:stCondLst>
                                        </p:cTn>
                                        <p:tgtEl>
                                          <p:spTgt spid="4"/>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4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ppt_x</p:attrName>
                                        </p:attrNameLst>
                                      </p:cBhvr>
                                      <p:tavLst>
                                        <p:tav tm="0">
                                          <p:val>
                                            <p:strVal val="#ppt_x"/>
                                          </p:val>
                                        </p:tav>
                                        <p:tav tm="100000">
                                          <p:val>
                                            <p:strVal val="#ppt_x"/>
                                          </p:val>
                                        </p:tav>
                                      </p:tavLst>
                                    </p:anim>
                                    <p:anim calcmode="lin" valueType="num">
                                      <p:cBhvr>
                                        <p:cTn id="31" dur="1801" decel="100000" fill="hold"/>
                                        <p:tgtEl>
                                          <p:spTgt spid="5"/>
                                        </p:tgtEl>
                                        <p:attrNameLst>
                                          <p:attrName>ppt_y</p:attrName>
                                        </p:attrNameLst>
                                      </p:cBhvr>
                                      <p:tavLst>
                                        <p:tav tm="0">
                                          <p:val>
                                            <p:strVal val="#ppt_y+1"/>
                                          </p:val>
                                        </p:tav>
                                        <p:tav tm="100000">
                                          <p:val>
                                            <p:strVal val="#ppt_y-.03"/>
                                          </p:val>
                                        </p:tav>
                                      </p:tavLst>
                                    </p:anim>
                                    <p:anim calcmode="lin" valueType="num">
                                      <p:cBhvr>
                                        <p:cTn id="32" dur="199" accel="100000" fill="hold">
                                          <p:stCondLst>
                                            <p:cond delay="1801"/>
                                          </p:stCondLst>
                                        </p:cTn>
                                        <p:tgtEl>
                                          <p:spTgt spid="5"/>
                                        </p:tgtEl>
                                        <p:attrNameLst>
                                          <p:attrName>ppt_y</p:attrName>
                                        </p:attrNameLst>
                                      </p:cBhvr>
                                      <p:tavLst>
                                        <p:tav tm="0">
                                          <p:val>
                                            <p:strVal val="#ppt_y-.03"/>
                                          </p:val>
                                        </p:tav>
                                        <p:tav tm="100000">
                                          <p:val>
                                            <p:strVal val="#ppt_y"/>
                                          </p:val>
                                        </p:tav>
                                      </p:tavLst>
                                    </p:anim>
                                  </p:childTnLst>
                                </p:cTn>
                              </p:par>
                            </p:childTnLst>
                          </p:cTn>
                        </p:par>
                        <p:par>
                          <p:cTn id="33" fill="hold">
                            <p:stCondLst>
                              <p:cond delay="6000"/>
                            </p:stCondLst>
                            <p:childTnLst>
                              <p:par>
                                <p:cTn id="34" presetID="14" presetClass="entr" presetSubtype="1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par>
                          <p:cTn id="37" fill="hold">
                            <p:stCondLst>
                              <p:cond delay="6500"/>
                            </p:stCondLst>
                            <p:childTnLst>
                              <p:par>
                                <p:cTn id="38" presetID="10" presetClass="entr" presetSubtype="0" fill="hold" grpId="0" nodeType="afterEffect">
                                  <p:stCondLst>
                                    <p:cond delay="0"/>
                                  </p:stCondLst>
                                  <p:iterate type="lt">
                                    <p:tmPct val="20000"/>
                                  </p:iterate>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31">
                <p:cTn id="41" repeatCount="indefinite" fill="hold" display="0">
                  <p:stCondLst>
                    <p:cond delay="indefinite"/>
                  </p:stCondLst>
                  <p:endCondLst>
                    <p:cond evt="onStopAudio" delay="0">
                      <p:tgtEl>
                        <p:sldTgt/>
                      </p:tgtEl>
                    </p:cond>
                  </p:endCondLst>
                </p:cTn>
                <p:tgtEl>
                  <p:spTgt spid="12"/>
                </p:tgtEl>
              </p:cMediaNode>
            </p:audio>
          </p:childTnLst>
        </p:cTn>
      </p:par>
    </p:tnLst>
    <p:bldLst>
      <p:bldP spid="3" grpId="0" build="p"/>
      <p:bldP spid="4" grpId="0"/>
      <p:bldP spid="5"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475656" y="1203598"/>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r>
              <a:rPr lang="zh-CN" altLang="en-US" sz="2400" dirty="0" smtClean="0"/>
              <a:t>通过利用</a:t>
            </a:r>
            <a:r>
              <a:rPr lang="en-US" altLang="zh-CN" sz="2400" dirty="0" smtClean="0"/>
              <a:t>POSIX</a:t>
            </a:r>
            <a:r>
              <a:rPr lang="zh-CN" altLang="en-US" sz="2400" dirty="0" smtClean="0"/>
              <a:t>提供的计时函数实现精确计时（纳秒）并通过</a:t>
            </a:r>
            <a:r>
              <a:rPr lang="en-US" altLang="zh-CN" sz="2400" dirty="0" smtClean="0"/>
              <a:t>evict + reload</a:t>
            </a:r>
            <a:r>
              <a:rPr lang="zh-CN" altLang="en-US" sz="2400" dirty="0" smtClean="0"/>
              <a:t>获取</a:t>
            </a:r>
            <a:r>
              <a:rPr lang="en-US" altLang="zh-CN" sz="2400" dirty="0" smtClean="0"/>
              <a:t>cache hit</a:t>
            </a:r>
            <a:r>
              <a:rPr lang="zh-CN" altLang="en-US" sz="2400" dirty="0" smtClean="0"/>
              <a:t>和</a:t>
            </a:r>
            <a:r>
              <a:rPr lang="en-US" altLang="zh-CN" sz="2400" dirty="0" smtClean="0"/>
              <a:t>cache miss</a:t>
            </a:r>
            <a:r>
              <a:rPr lang="zh-CN" altLang="en-US" sz="2400" dirty="0" smtClean="0"/>
              <a:t>的时间阈值</a:t>
            </a:r>
            <a:endParaRPr lang="en-US" altLang="zh-CN" sz="2400" dirty="0" smtClean="0"/>
          </a:p>
          <a:p>
            <a:pPr lvl="1"/>
            <a:endParaRPr lang="en-US" altLang="zh-CN" dirty="0" smtClean="0"/>
          </a:p>
          <a:p>
            <a:pPr lvl="2">
              <a:buFont typeface="Wingdings" panose="05000000000000000000" pitchFamily="2" charset="2"/>
              <a:buChar char="l"/>
            </a:pPr>
            <a:r>
              <a:rPr lang="en-US" altLang="zh-CN" sz="2400" dirty="0" smtClean="0"/>
              <a:t>Cache access time: </a:t>
            </a:r>
            <a:r>
              <a:rPr lang="en-US" altLang="zh-CN" sz="2400" dirty="0" err="1" smtClean="0"/>
              <a:t>765ns</a:t>
            </a:r>
            <a:endParaRPr lang="en-US" altLang="zh-CN" sz="2400" dirty="0" smtClean="0"/>
          </a:p>
          <a:p>
            <a:pPr lvl="2">
              <a:buFont typeface="Wingdings" panose="05000000000000000000" pitchFamily="2" charset="2"/>
              <a:buChar char="l"/>
            </a:pPr>
            <a:r>
              <a:rPr lang="en-US" altLang="zh-CN" sz="2400" dirty="0" smtClean="0"/>
              <a:t>Memory access time: </a:t>
            </a:r>
            <a:r>
              <a:rPr lang="en-US" altLang="zh-CN" sz="2400" dirty="0" err="1" smtClean="0"/>
              <a:t>1000ns</a:t>
            </a:r>
            <a:endParaRPr lang="en-US" altLang="zh-CN" sz="2400" dirty="0" smtClean="0"/>
          </a:p>
          <a:p>
            <a:pPr lvl="2">
              <a:buFont typeface="Wingdings" panose="05000000000000000000" pitchFamily="2" charset="2"/>
              <a:buChar char="l"/>
            </a:pPr>
            <a:r>
              <a:rPr lang="en-US" altLang="zh-CN" sz="2400" dirty="0" err="1" smtClean="0"/>
              <a:t>Threshhold</a:t>
            </a:r>
            <a:r>
              <a:rPr lang="en-US" altLang="zh-CN" sz="2400" dirty="0" smtClean="0"/>
              <a:t>: </a:t>
            </a:r>
            <a:r>
              <a:rPr lang="en-US" altLang="zh-CN" sz="2400" dirty="0" err="1" smtClean="0"/>
              <a:t>883ns</a:t>
            </a:r>
            <a:endParaRPr lang="en-US" altLang="zh-CN" sz="2400" dirty="0" smtClean="0"/>
          </a:p>
          <a:p>
            <a:pPr marL="457200" lvl="1"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3772413610"/>
      </p:ext>
    </p:extLst>
  </p:cSld>
  <p:clrMapOvr>
    <a:masterClrMapping/>
  </p:clrMapOvr>
  <p:transition spd="slow" advClick="0" advTm="3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187624" y="771550"/>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endParaRPr lang="zh-CN" altLang="en-US" dirty="0"/>
          </a:p>
        </p:txBody>
      </p:sp>
      <p:pic>
        <p:nvPicPr>
          <p:cNvPr id="3" name="图片 2" descr="C:\Users\f\Desktop\graduation\snippers\POSIX计时度量.png"/>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4699"/>
            <a:ext cx="6842125" cy="4631324"/>
          </a:xfrm>
          <a:prstGeom prst="rect">
            <a:avLst/>
          </a:prstGeom>
          <a:noFill/>
          <a:ln>
            <a:noFill/>
          </a:ln>
        </p:spPr>
      </p:pic>
    </p:spTree>
    <p:extLst>
      <p:ext uri="{BB962C8B-B14F-4D97-AF65-F5344CB8AC3E}">
        <p14:creationId xmlns:p14="http://schemas.microsoft.com/office/powerpoint/2010/main" val="999841070"/>
      </p:ext>
    </p:extLst>
  </p:cSld>
  <p:clrMapOvr>
    <a:masterClrMapping/>
  </p:clrMapOvr>
  <p:transition spd="slow" advClick="0" advTm="300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619672" y="1059582"/>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defTabSz="457200">
              <a:lnSpc>
                <a:spcPct val="100000"/>
              </a:lnSpc>
              <a:spcBef>
                <a:spcPts val="1000"/>
              </a:spcBef>
              <a:buClr>
                <a:srgbClr val="A53010"/>
              </a:buClr>
              <a:buNone/>
            </a:pPr>
            <a:r>
              <a:rPr lang="en-US" altLang="zh-CN" sz="2400" dirty="0" smtClean="0">
                <a:solidFill>
                  <a:prstClr val="black">
                    <a:lumMod val="75000"/>
                    <a:lumOff val="25000"/>
                  </a:prstClr>
                </a:solidFill>
                <a:latin typeface="Century Gothic" panose="020B0502020202020204"/>
                <a:ea typeface="幼圆" panose="02010509060101010101" pitchFamily="49" charset="-122"/>
              </a:rPr>
              <a:t>Prime </a:t>
            </a:r>
            <a:r>
              <a:rPr lang="en-US" altLang="zh-CN" sz="2400" dirty="0">
                <a:solidFill>
                  <a:prstClr val="black">
                    <a:lumMod val="75000"/>
                    <a:lumOff val="25000"/>
                  </a:prstClr>
                </a:solidFill>
                <a:latin typeface="Century Gothic" panose="020B0502020202020204"/>
                <a:ea typeface="幼圆" panose="02010509060101010101" pitchFamily="49" charset="-122"/>
              </a:rPr>
              <a:t>+ </a:t>
            </a:r>
            <a:r>
              <a:rPr lang="en-US" altLang="zh-CN" sz="2400" dirty="0" smtClean="0">
                <a:solidFill>
                  <a:prstClr val="black">
                    <a:lumMod val="75000"/>
                    <a:lumOff val="25000"/>
                  </a:prstClr>
                </a:solidFill>
                <a:latin typeface="Century Gothic" panose="020B0502020202020204"/>
                <a:ea typeface="幼圆" panose="02010509060101010101" pitchFamily="49" charset="-122"/>
              </a:rPr>
              <a:t>Probe</a:t>
            </a:r>
            <a:r>
              <a:rPr lang="zh-CN" altLang="en-US" sz="2400" dirty="0" smtClean="0">
                <a:solidFill>
                  <a:prstClr val="black">
                    <a:lumMod val="75000"/>
                    <a:lumOff val="25000"/>
                  </a:prstClr>
                </a:solidFill>
                <a:latin typeface="Century Gothic" panose="020B0502020202020204"/>
                <a:ea typeface="幼圆" panose="02010509060101010101" pitchFamily="49" charset="-122"/>
              </a:rPr>
              <a:t>攻击方案</a:t>
            </a:r>
            <a:endParaRPr lang="en-US" altLang="zh-CN" sz="2400" dirty="0" smtClean="0">
              <a:solidFill>
                <a:prstClr val="black">
                  <a:lumMod val="75000"/>
                  <a:lumOff val="25000"/>
                </a:prstClr>
              </a:solidFill>
              <a:latin typeface="Century Gothic" panose="020B0502020202020204"/>
              <a:ea typeface="幼圆" panose="02010509060101010101" pitchFamily="49" charset="-122"/>
            </a:endParaRPr>
          </a:p>
          <a:p>
            <a:pPr marL="457200" lvl="1" indent="0" defTabSz="457200">
              <a:lnSpc>
                <a:spcPct val="100000"/>
              </a:lnSpc>
              <a:spcBef>
                <a:spcPts val="1000"/>
              </a:spcBef>
              <a:buClr>
                <a:srgbClr val="A53010"/>
              </a:buClr>
              <a:buNone/>
            </a:pPr>
            <a:endParaRPr lang="en-US" altLang="zh-CN" sz="2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2400" dirty="0">
                <a:solidFill>
                  <a:prstClr val="black">
                    <a:lumMod val="75000"/>
                    <a:lumOff val="25000"/>
                  </a:prstClr>
                </a:solidFill>
                <a:latin typeface="Century Gothic" panose="020B0502020202020204"/>
                <a:ea typeface="幼圆" panose="02010509060101010101" pitchFamily="49" charset="-122"/>
              </a:rPr>
              <a:t>占用指定的</a:t>
            </a:r>
            <a:r>
              <a:rPr lang="en-US" altLang="zh-CN" sz="2400" dirty="0">
                <a:solidFill>
                  <a:prstClr val="black">
                    <a:lumMod val="75000"/>
                    <a:lumOff val="25000"/>
                  </a:prstClr>
                </a:solidFill>
                <a:latin typeface="Century Gothic" panose="020B0502020202020204"/>
                <a:ea typeface="幼圆" panose="02010509060101010101" pitchFamily="49" charset="-122"/>
              </a:rPr>
              <a:t>cache sets</a:t>
            </a:r>
          </a:p>
          <a:p>
            <a:pPr marL="1200150" lvl="2" indent="-342900" defTabSz="457200">
              <a:lnSpc>
                <a:spcPct val="100000"/>
              </a:lnSpc>
              <a:spcBef>
                <a:spcPts val="1000"/>
              </a:spcBef>
              <a:buClr>
                <a:srgbClr val="A53010"/>
              </a:buClr>
              <a:buFont typeface="+mj-lt"/>
              <a:buAutoNum type="arabicPeriod"/>
            </a:pPr>
            <a:endParaRPr lang="en-US" altLang="zh-CN" sz="2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2400" dirty="0">
                <a:solidFill>
                  <a:prstClr val="black">
                    <a:lumMod val="75000"/>
                    <a:lumOff val="25000"/>
                  </a:prstClr>
                </a:solidFill>
                <a:latin typeface="Century Gothic" panose="020B0502020202020204"/>
                <a:ea typeface="幼圆" panose="02010509060101010101" pitchFamily="49" charset="-122"/>
              </a:rPr>
              <a:t>被攻击程序执行</a:t>
            </a:r>
            <a:endParaRPr lang="en-US" altLang="zh-CN" sz="2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endParaRPr lang="en-US" altLang="zh-CN" sz="2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2400" dirty="0">
                <a:solidFill>
                  <a:prstClr val="black">
                    <a:lumMod val="75000"/>
                    <a:lumOff val="25000"/>
                  </a:prstClr>
                </a:solidFill>
                <a:latin typeface="Century Gothic" panose="020B0502020202020204"/>
                <a:ea typeface="幼圆" panose="02010509060101010101" pitchFamily="49" charset="-122"/>
              </a:rPr>
              <a:t>判断哪些</a:t>
            </a:r>
            <a:r>
              <a:rPr lang="en-US" altLang="zh-CN" sz="2400" dirty="0">
                <a:solidFill>
                  <a:prstClr val="black">
                    <a:lumMod val="75000"/>
                    <a:lumOff val="25000"/>
                  </a:prstClr>
                </a:solidFill>
                <a:latin typeface="Century Gothic" panose="020B0502020202020204"/>
                <a:ea typeface="幼圆" panose="02010509060101010101" pitchFamily="49" charset="-122"/>
              </a:rPr>
              <a:t>cache sets</a:t>
            </a:r>
            <a:r>
              <a:rPr lang="zh-CN" altLang="en-US" sz="2400" dirty="0">
                <a:solidFill>
                  <a:prstClr val="black">
                    <a:lumMod val="75000"/>
                    <a:lumOff val="25000"/>
                  </a:prstClr>
                </a:solidFill>
                <a:latin typeface="Century Gothic" panose="020B0502020202020204"/>
                <a:ea typeface="幼圆" panose="02010509060101010101" pitchFamily="49" charset="-122"/>
              </a:rPr>
              <a:t>依然被占用</a:t>
            </a:r>
            <a:endParaRPr lang="en-US" altLang="zh-CN" sz="2400" dirty="0">
              <a:solidFill>
                <a:prstClr val="black">
                  <a:lumMod val="75000"/>
                  <a:lumOff val="25000"/>
                </a:prstClr>
              </a:solidFill>
              <a:latin typeface="Century Gothic" panose="020B0502020202020204"/>
              <a:ea typeface="幼圆" panose="02010509060101010101" pitchFamily="49" charset="-122"/>
            </a:endParaRPr>
          </a:p>
          <a:p>
            <a:pPr lvl="1"/>
            <a:endParaRPr lang="en-US" altLang="zh-CN" dirty="0" smtClean="0"/>
          </a:p>
        </p:txBody>
      </p:sp>
    </p:spTree>
    <p:extLst>
      <p:ext uri="{BB962C8B-B14F-4D97-AF65-F5344CB8AC3E}">
        <p14:creationId xmlns:p14="http://schemas.microsoft.com/office/powerpoint/2010/main" val="2110760023"/>
      </p:ext>
    </p:extLst>
  </p:cSld>
  <p:clrMapOvr>
    <a:masterClrMapping/>
  </p:clrMapOvr>
  <p:transition spd="slow" advClick="0" advTm="300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19684474"/>
              </p:ext>
            </p:extLst>
          </p:nvPr>
        </p:nvGraphicFramePr>
        <p:xfrm>
          <a:off x="2123728" y="1785374"/>
          <a:ext cx="800595" cy="2346184"/>
        </p:xfrm>
        <a:graphic>
          <a:graphicData uri="http://schemas.openxmlformats.org/drawingml/2006/table">
            <a:tbl>
              <a:tblPr firstRow="1" bandRow="1">
                <a:tableStyleId>{284E427A-3D55-4303-BF80-6455036E1DE7}</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002144498"/>
              </p:ext>
            </p:extLst>
          </p:nvPr>
        </p:nvGraphicFramePr>
        <p:xfrm>
          <a:off x="7385735" y="1787622"/>
          <a:ext cx="800595" cy="2346184"/>
        </p:xfrm>
        <a:graphic>
          <a:graphicData uri="http://schemas.openxmlformats.org/drawingml/2006/table">
            <a:tbl>
              <a:tblPr firstRow="1" bandRow="1">
                <a:tableStyleId>{2D5ABB26-0587-4C30-8999-92F81FD0307C}</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049347143"/>
              </p:ext>
            </p:extLst>
          </p:nvPr>
        </p:nvGraphicFramePr>
        <p:xfrm>
          <a:off x="3289613" y="3003798"/>
          <a:ext cx="3730832" cy="1127760"/>
        </p:xfrm>
        <a:graphic>
          <a:graphicData uri="http://schemas.openxmlformats.org/drawingml/2006/table">
            <a:tbl>
              <a:tblPr firstRow="1" bandRow="1">
                <a:tableStyleId>{69CF1AB2-1976-4502-BF36-3FF5EA218861}</a:tableStyleId>
              </a:tblPr>
              <a:tblGrid>
                <a:gridCol w="466354">
                  <a:extLst>
                    <a:ext uri="{9D8B030D-6E8A-4147-A177-3AD203B41FA5}">
                      <a16:colId xmlns:a16="http://schemas.microsoft.com/office/drawing/2014/main" val="2523335612"/>
                    </a:ext>
                  </a:extLst>
                </a:gridCol>
                <a:gridCol w="466354">
                  <a:extLst>
                    <a:ext uri="{9D8B030D-6E8A-4147-A177-3AD203B41FA5}">
                      <a16:colId xmlns:a16="http://schemas.microsoft.com/office/drawing/2014/main" val="119823635"/>
                    </a:ext>
                  </a:extLst>
                </a:gridCol>
                <a:gridCol w="466354">
                  <a:extLst>
                    <a:ext uri="{9D8B030D-6E8A-4147-A177-3AD203B41FA5}">
                      <a16:colId xmlns:a16="http://schemas.microsoft.com/office/drawing/2014/main" val="1002043361"/>
                    </a:ext>
                  </a:extLst>
                </a:gridCol>
                <a:gridCol w="466354">
                  <a:extLst>
                    <a:ext uri="{9D8B030D-6E8A-4147-A177-3AD203B41FA5}">
                      <a16:colId xmlns:a16="http://schemas.microsoft.com/office/drawing/2014/main" val="2631121288"/>
                    </a:ext>
                  </a:extLst>
                </a:gridCol>
                <a:gridCol w="466354">
                  <a:extLst>
                    <a:ext uri="{9D8B030D-6E8A-4147-A177-3AD203B41FA5}">
                      <a16:colId xmlns:a16="http://schemas.microsoft.com/office/drawing/2014/main" val="3117296937"/>
                    </a:ext>
                  </a:extLst>
                </a:gridCol>
                <a:gridCol w="466354">
                  <a:extLst>
                    <a:ext uri="{9D8B030D-6E8A-4147-A177-3AD203B41FA5}">
                      <a16:colId xmlns:a16="http://schemas.microsoft.com/office/drawing/2014/main" val="2604838062"/>
                    </a:ext>
                  </a:extLst>
                </a:gridCol>
                <a:gridCol w="466354">
                  <a:extLst>
                    <a:ext uri="{9D8B030D-6E8A-4147-A177-3AD203B41FA5}">
                      <a16:colId xmlns:a16="http://schemas.microsoft.com/office/drawing/2014/main" val="1651520794"/>
                    </a:ext>
                  </a:extLst>
                </a:gridCol>
                <a:gridCol w="466354">
                  <a:extLst>
                    <a:ext uri="{9D8B030D-6E8A-4147-A177-3AD203B41FA5}">
                      <a16:colId xmlns:a16="http://schemas.microsoft.com/office/drawing/2014/main" val="1261924045"/>
                    </a:ext>
                  </a:extLst>
                </a:gridCol>
              </a:tblGrid>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27281637"/>
                  </a:ext>
                </a:extLst>
              </a:tr>
              <a:tr h="279470">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5160369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7800463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505228805"/>
                  </a:ext>
                </a:extLst>
              </a:tr>
            </a:tbl>
          </a:graphicData>
        </a:graphic>
      </p:graphicFrame>
      <p:sp>
        <p:nvSpPr>
          <p:cNvPr id="6" name="文本框 5"/>
          <p:cNvSpPr txBox="1"/>
          <p:nvPr/>
        </p:nvSpPr>
        <p:spPr>
          <a:xfrm>
            <a:off x="1739158" y="1402756"/>
            <a:ext cx="1612075" cy="300082"/>
          </a:xfrm>
          <a:prstGeom prst="rect">
            <a:avLst/>
          </a:prstGeom>
          <a:noFill/>
        </p:spPr>
        <p:txBody>
          <a:bodyPr wrap="square" rtlCol="0">
            <a:spAutoFit/>
          </a:bodyPr>
          <a:lstStyle/>
          <a:p>
            <a:r>
              <a:rPr lang="zh-CN" altLang="en-US" sz="1350" dirty="0"/>
              <a:t>进攻程序地址空间</a:t>
            </a:r>
          </a:p>
        </p:txBody>
      </p:sp>
      <p:sp>
        <p:nvSpPr>
          <p:cNvPr id="7" name="文本框 6"/>
          <p:cNvSpPr txBox="1"/>
          <p:nvPr/>
        </p:nvSpPr>
        <p:spPr>
          <a:xfrm>
            <a:off x="4814780" y="1402756"/>
            <a:ext cx="680498" cy="300082"/>
          </a:xfrm>
          <a:prstGeom prst="rect">
            <a:avLst/>
          </a:prstGeom>
          <a:noFill/>
        </p:spPr>
        <p:txBody>
          <a:bodyPr wrap="square" rtlCol="0">
            <a:spAutoFit/>
          </a:bodyPr>
          <a:lstStyle/>
          <a:p>
            <a:r>
              <a:rPr lang="en-US" altLang="zh-CN" sz="1350" dirty="0"/>
              <a:t>cache</a:t>
            </a:r>
            <a:endParaRPr lang="zh-CN" altLang="en-US" sz="1350" dirty="0"/>
          </a:p>
        </p:txBody>
      </p:sp>
      <p:sp>
        <p:nvSpPr>
          <p:cNvPr id="8" name="文本框 7"/>
          <p:cNvSpPr txBox="1"/>
          <p:nvPr/>
        </p:nvSpPr>
        <p:spPr>
          <a:xfrm>
            <a:off x="6818005" y="1381380"/>
            <a:ext cx="1727860" cy="300082"/>
          </a:xfrm>
          <a:prstGeom prst="rect">
            <a:avLst/>
          </a:prstGeom>
          <a:noFill/>
        </p:spPr>
        <p:txBody>
          <a:bodyPr wrap="square" rtlCol="0">
            <a:spAutoFit/>
          </a:bodyPr>
          <a:lstStyle/>
          <a:p>
            <a:r>
              <a:rPr lang="zh-CN" altLang="en-US" sz="1350" dirty="0"/>
              <a:t>被攻击程序地址空间</a:t>
            </a:r>
          </a:p>
        </p:txBody>
      </p:sp>
      <p:sp>
        <p:nvSpPr>
          <p:cNvPr id="9" name="文本框 8"/>
          <p:cNvSpPr txBox="1"/>
          <p:nvPr/>
        </p:nvSpPr>
        <p:spPr>
          <a:xfrm>
            <a:off x="2123728" y="4371950"/>
            <a:ext cx="4229595" cy="300082"/>
          </a:xfrm>
          <a:prstGeom prst="rect">
            <a:avLst/>
          </a:prstGeom>
          <a:noFill/>
        </p:spPr>
        <p:txBody>
          <a:bodyPr wrap="square" rtlCol="0">
            <a:spAutoFit/>
          </a:bodyPr>
          <a:lstStyle/>
          <a:p>
            <a:r>
              <a:rPr lang="en-US" altLang="zh-CN" sz="1350" dirty="0"/>
              <a:t>Step </a:t>
            </a:r>
            <a:r>
              <a:rPr lang="en-US" altLang="zh-CN" sz="1350" dirty="0" smtClean="0"/>
              <a:t>1</a:t>
            </a:r>
            <a:r>
              <a:rPr lang="zh-CN" altLang="en-US" sz="1350" dirty="0" smtClean="0"/>
              <a:t>： </a:t>
            </a:r>
            <a:r>
              <a:rPr lang="zh-CN" altLang="en-US" sz="1350" dirty="0"/>
              <a:t>攻击程序填充</a:t>
            </a:r>
            <a:r>
              <a:rPr lang="en-US" altLang="zh-CN" sz="1350" dirty="0"/>
              <a:t>cache set</a:t>
            </a:r>
            <a:r>
              <a:rPr lang="zh-CN" altLang="en-US" sz="1350" dirty="0"/>
              <a:t>（</a:t>
            </a:r>
            <a:r>
              <a:rPr lang="en-US" altLang="zh-CN" sz="1350" dirty="0"/>
              <a:t>prime</a:t>
            </a:r>
            <a:r>
              <a:rPr lang="zh-CN" altLang="en-US" sz="1350" dirty="0"/>
              <a:t>）</a:t>
            </a:r>
          </a:p>
        </p:txBody>
      </p:sp>
    </p:spTree>
    <p:extLst>
      <p:ext uri="{BB962C8B-B14F-4D97-AF65-F5344CB8AC3E}">
        <p14:creationId xmlns:p14="http://schemas.microsoft.com/office/powerpoint/2010/main" val="3235226495"/>
      </p:ext>
    </p:extLst>
  </p:cSld>
  <p:clrMapOvr>
    <a:masterClrMapping/>
  </p:clrMapOvr>
  <p:transition spd="slow" advClick="0" advTm="3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669391286"/>
              </p:ext>
            </p:extLst>
          </p:nvPr>
        </p:nvGraphicFramePr>
        <p:xfrm>
          <a:off x="1893947" y="1609864"/>
          <a:ext cx="800595" cy="2346184"/>
        </p:xfrm>
        <a:graphic>
          <a:graphicData uri="http://schemas.openxmlformats.org/drawingml/2006/table">
            <a:tbl>
              <a:tblPr firstRow="1" bandRow="1">
                <a:tableStyleId>{284E427A-3D55-4303-BF80-6455036E1DE7}</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43885781"/>
              </p:ext>
            </p:extLst>
          </p:nvPr>
        </p:nvGraphicFramePr>
        <p:xfrm>
          <a:off x="7308304" y="1619745"/>
          <a:ext cx="800595" cy="2346184"/>
        </p:xfrm>
        <a:graphic>
          <a:graphicData uri="http://schemas.openxmlformats.org/drawingml/2006/table">
            <a:tbl>
              <a:tblPr firstRow="1" bandRow="1">
                <a:tableStyleId>{2D5ABB26-0587-4C30-8999-92F81FD0307C}</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87907714"/>
              </p:ext>
            </p:extLst>
          </p:nvPr>
        </p:nvGraphicFramePr>
        <p:xfrm>
          <a:off x="3059832" y="2838169"/>
          <a:ext cx="3730832" cy="1127760"/>
        </p:xfrm>
        <a:graphic>
          <a:graphicData uri="http://schemas.openxmlformats.org/drawingml/2006/table">
            <a:tbl>
              <a:tblPr firstRow="1" bandRow="1">
                <a:tableStyleId>{69CF1AB2-1976-4502-BF36-3FF5EA218861}</a:tableStyleId>
              </a:tblPr>
              <a:tblGrid>
                <a:gridCol w="466354">
                  <a:extLst>
                    <a:ext uri="{9D8B030D-6E8A-4147-A177-3AD203B41FA5}">
                      <a16:colId xmlns:a16="http://schemas.microsoft.com/office/drawing/2014/main" val="2523335612"/>
                    </a:ext>
                  </a:extLst>
                </a:gridCol>
                <a:gridCol w="466354">
                  <a:extLst>
                    <a:ext uri="{9D8B030D-6E8A-4147-A177-3AD203B41FA5}">
                      <a16:colId xmlns:a16="http://schemas.microsoft.com/office/drawing/2014/main" val="119823635"/>
                    </a:ext>
                  </a:extLst>
                </a:gridCol>
                <a:gridCol w="466354">
                  <a:extLst>
                    <a:ext uri="{9D8B030D-6E8A-4147-A177-3AD203B41FA5}">
                      <a16:colId xmlns:a16="http://schemas.microsoft.com/office/drawing/2014/main" val="1002043361"/>
                    </a:ext>
                  </a:extLst>
                </a:gridCol>
                <a:gridCol w="466354">
                  <a:extLst>
                    <a:ext uri="{9D8B030D-6E8A-4147-A177-3AD203B41FA5}">
                      <a16:colId xmlns:a16="http://schemas.microsoft.com/office/drawing/2014/main" val="2631121288"/>
                    </a:ext>
                  </a:extLst>
                </a:gridCol>
                <a:gridCol w="466354">
                  <a:extLst>
                    <a:ext uri="{9D8B030D-6E8A-4147-A177-3AD203B41FA5}">
                      <a16:colId xmlns:a16="http://schemas.microsoft.com/office/drawing/2014/main" val="3117296937"/>
                    </a:ext>
                  </a:extLst>
                </a:gridCol>
                <a:gridCol w="466354">
                  <a:extLst>
                    <a:ext uri="{9D8B030D-6E8A-4147-A177-3AD203B41FA5}">
                      <a16:colId xmlns:a16="http://schemas.microsoft.com/office/drawing/2014/main" val="2604838062"/>
                    </a:ext>
                  </a:extLst>
                </a:gridCol>
                <a:gridCol w="466354">
                  <a:extLst>
                    <a:ext uri="{9D8B030D-6E8A-4147-A177-3AD203B41FA5}">
                      <a16:colId xmlns:a16="http://schemas.microsoft.com/office/drawing/2014/main" val="1651520794"/>
                    </a:ext>
                  </a:extLst>
                </a:gridCol>
                <a:gridCol w="466354">
                  <a:extLst>
                    <a:ext uri="{9D8B030D-6E8A-4147-A177-3AD203B41FA5}">
                      <a16:colId xmlns:a16="http://schemas.microsoft.com/office/drawing/2014/main" val="1261924045"/>
                    </a:ext>
                  </a:extLst>
                </a:gridCol>
              </a:tblGrid>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27281637"/>
                  </a:ext>
                </a:extLst>
              </a:tr>
              <a:tr h="279470">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solidFill>
                          <a:srgbClr val="0070C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5160369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7800463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505228805"/>
                  </a:ext>
                </a:extLst>
              </a:tr>
            </a:tbl>
          </a:graphicData>
        </a:graphic>
      </p:graphicFrame>
      <p:sp>
        <p:nvSpPr>
          <p:cNvPr id="6" name="文本框 5"/>
          <p:cNvSpPr txBox="1"/>
          <p:nvPr/>
        </p:nvSpPr>
        <p:spPr>
          <a:xfrm>
            <a:off x="1488206" y="1181929"/>
            <a:ext cx="1612075" cy="300082"/>
          </a:xfrm>
          <a:prstGeom prst="rect">
            <a:avLst/>
          </a:prstGeom>
          <a:noFill/>
        </p:spPr>
        <p:txBody>
          <a:bodyPr wrap="square" rtlCol="0">
            <a:spAutoFit/>
          </a:bodyPr>
          <a:lstStyle/>
          <a:p>
            <a:r>
              <a:rPr lang="zh-CN" altLang="en-US" sz="1350" dirty="0"/>
              <a:t>进攻程序地址空间</a:t>
            </a:r>
          </a:p>
        </p:txBody>
      </p:sp>
      <p:sp>
        <p:nvSpPr>
          <p:cNvPr id="7" name="文本框 6"/>
          <p:cNvSpPr txBox="1"/>
          <p:nvPr/>
        </p:nvSpPr>
        <p:spPr>
          <a:xfrm>
            <a:off x="4644008" y="1295467"/>
            <a:ext cx="1195411" cy="300082"/>
          </a:xfrm>
          <a:prstGeom prst="rect">
            <a:avLst/>
          </a:prstGeom>
          <a:noFill/>
        </p:spPr>
        <p:txBody>
          <a:bodyPr wrap="square" rtlCol="0">
            <a:spAutoFit/>
          </a:bodyPr>
          <a:lstStyle/>
          <a:p>
            <a:r>
              <a:rPr lang="en-US" altLang="zh-CN" sz="1350" dirty="0"/>
              <a:t>cache</a:t>
            </a:r>
            <a:endParaRPr lang="zh-CN" altLang="en-US" sz="1350" dirty="0"/>
          </a:p>
        </p:txBody>
      </p:sp>
      <p:sp>
        <p:nvSpPr>
          <p:cNvPr id="8" name="文本框 7"/>
          <p:cNvSpPr txBox="1"/>
          <p:nvPr/>
        </p:nvSpPr>
        <p:spPr>
          <a:xfrm>
            <a:off x="6660232" y="1172460"/>
            <a:ext cx="1727860" cy="300082"/>
          </a:xfrm>
          <a:prstGeom prst="rect">
            <a:avLst/>
          </a:prstGeom>
          <a:noFill/>
        </p:spPr>
        <p:txBody>
          <a:bodyPr wrap="square" rtlCol="0">
            <a:spAutoFit/>
          </a:bodyPr>
          <a:lstStyle/>
          <a:p>
            <a:r>
              <a:rPr lang="zh-CN" altLang="en-US" sz="1350" dirty="0"/>
              <a:t>被攻击程序地址空间</a:t>
            </a:r>
          </a:p>
        </p:txBody>
      </p:sp>
      <p:sp>
        <p:nvSpPr>
          <p:cNvPr id="9" name="文本框 8"/>
          <p:cNvSpPr txBox="1"/>
          <p:nvPr/>
        </p:nvSpPr>
        <p:spPr>
          <a:xfrm>
            <a:off x="1726553" y="4131438"/>
            <a:ext cx="5557005" cy="715581"/>
          </a:xfrm>
          <a:prstGeom prst="rect">
            <a:avLst/>
          </a:prstGeom>
          <a:noFill/>
        </p:spPr>
        <p:txBody>
          <a:bodyPr wrap="square" rtlCol="0">
            <a:spAutoFit/>
          </a:bodyPr>
          <a:lstStyle/>
          <a:p>
            <a:r>
              <a:rPr lang="en-US" altLang="zh-CN" sz="1350" dirty="0"/>
              <a:t>Step </a:t>
            </a:r>
            <a:r>
              <a:rPr lang="en-US" altLang="zh-CN" sz="1350" dirty="0" smtClean="0"/>
              <a:t>1</a:t>
            </a:r>
            <a:r>
              <a:rPr lang="zh-CN" altLang="en-US" sz="1350" dirty="0" smtClean="0"/>
              <a:t>： </a:t>
            </a:r>
            <a:r>
              <a:rPr lang="zh-CN" altLang="en-US" sz="1350" dirty="0"/>
              <a:t>攻击程序填充</a:t>
            </a:r>
            <a:r>
              <a:rPr lang="en-US" altLang="zh-CN" sz="1350" dirty="0"/>
              <a:t>cache set</a:t>
            </a:r>
            <a:r>
              <a:rPr lang="zh-CN" altLang="en-US" sz="1350" dirty="0"/>
              <a:t>（</a:t>
            </a:r>
            <a:r>
              <a:rPr lang="en-US" altLang="zh-CN" sz="1350" dirty="0"/>
              <a:t>prime</a:t>
            </a:r>
            <a:r>
              <a:rPr lang="zh-CN" altLang="en-US" sz="1350" dirty="0"/>
              <a:t>）</a:t>
            </a:r>
            <a:endParaRPr lang="en-US" altLang="zh-CN" sz="1350" dirty="0"/>
          </a:p>
          <a:p>
            <a:r>
              <a:rPr lang="en-US" altLang="zh-CN" sz="1350" dirty="0"/>
              <a:t>Step </a:t>
            </a:r>
            <a:r>
              <a:rPr lang="en-US" altLang="zh-CN" sz="1350" dirty="0" smtClean="0"/>
              <a:t>2</a:t>
            </a:r>
            <a:r>
              <a:rPr lang="zh-CN" altLang="en-US" sz="1350" dirty="0" smtClean="0"/>
              <a:t>： </a:t>
            </a:r>
            <a:r>
              <a:rPr lang="zh-CN" altLang="en-US" sz="1350" dirty="0"/>
              <a:t>被攻击程序执行加密操作占用某些</a:t>
            </a:r>
            <a:r>
              <a:rPr lang="en-US" altLang="zh-CN" sz="1350" dirty="0"/>
              <a:t>cache line</a:t>
            </a:r>
          </a:p>
          <a:p>
            <a:r>
              <a:rPr lang="en-US" altLang="zh-CN" sz="1350" dirty="0"/>
              <a:t>Step </a:t>
            </a:r>
            <a:r>
              <a:rPr lang="en-US" altLang="zh-CN" sz="1350" dirty="0" smtClean="0"/>
              <a:t>3</a:t>
            </a:r>
            <a:r>
              <a:rPr lang="zh-CN" altLang="en-US" sz="1350" dirty="0" smtClean="0"/>
              <a:t>： </a:t>
            </a:r>
            <a:r>
              <a:rPr lang="zh-CN" altLang="en-US" sz="1350" dirty="0"/>
              <a:t>攻击程序探取数据判断数据是否还在</a:t>
            </a:r>
            <a:r>
              <a:rPr lang="en-US" altLang="zh-CN" sz="1350" dirty="0"/>
              <a:t>cache</a:t>
            </a:r>
            <a:r>
              <a:rPr lang="zh-CN" altLang="en-US" sz="1350" dirty="0"/>
              <a:t>（</a:t>
            </a:r>
            <a:r>
              <a:rPr lang="en-US" altLang="zh-CN" sz="1350" dirty="0"/>
              <a:t>probe</a:t>
            </a:r>
            <a:r>
              <a:rPr lang="zh-CN" altLang="en-US" sz="1350" dirty="0"/>
              <a:t>）</a:t>
            </a:r>
          </a:p>
        </p:txBody>
      </p:sp>
    </p:spTree>
    <p:extLst>
      <p:ext uri="{BB962C8B-B14F-4D97-AF65-F5344CB8AC3E}">
        <p14:creationId xmlns:p14="http://schemas.microsoft.com/office/powerpoint/2010/main" val="1605892395"/>
      </p:ext>
    </p:extLst>
  </p:cSld>
  <p:clrMapOvr>
    <a:masterClrMapping/>
  </p:clrMapOvr>
  <p:transition spd="slow" advClick="0" advTm="3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187975490"/>
              </p:ext>
            </p:extLst>
          </p:nvPr>
        </p:nvGraphicFramePr>
        <p:xfrm>
          <a:off x="1835696" y="1419856"/>
          <a:ext cx="800595" cy="2346184"/>
        </p:xfrm>
        <a:graphic>
          <a:graphicData uri="http://schemas.openxmlformats.org/drawingml/2006/table">
            <a:tbl>
              <a:tblPr firstRow="1" bandRow="1">
                <a:tableStyleId>{284E427A-3D55-4303-BF80-6455036E1DE7}</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219290928"/>
              </p:ext>
            </p:extLst>
          </p:nvPr>
        </p:nvGraphicFramePr>
        <p:xfrm>
          <a:off x="7308304" y="1419856"/>
          <a:ext cx="800595" cy="2346184"/>
        </p:xfrm>
        <a:graphic>
          <a:graphicData uri="http://schemas.openxmlformats.org/drawingml/2006/table">
            <a:tbl>
              <a:tblPr firstRow="1" bandRow="1">
                <a:tableStyleId>{2D5ABB26-0587-4C30-8999-92F81FD0307C}</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325920761"/>
              </p:ext>
            </p:extLst>
          </p:nvPr>
        </p:nvGraphicFramePr>
        <p:xfrm>
          <a:off x="3131840" y="2648161"/>
          <a:ext cx="3730832" cy="1127760"/>
        </p:xfrm>
        <a:graphic>
          <a:graphicData uri="http://schemas.openxmlformats.org/drawingml/2006/table">
            <a:tbl>
              <a:tblPr firstRow="1" bandRow="1">
                <a:tableStyleId>{69CF1AB2-1976-4502-BF36-3FF5EA218861}</a:tableStyleId>
              </a:tblPr>
              <a:tblGrid>
                <a:gridCol w="466354">
                  <a:extLst>
                    <a:ext uri="{9D8B030D-6E8A-4147-A177-3AD203B41FA5}">
                      <a16:colId xmlns:a16="http://schemas.microsoft.com/office/drawing/2014/main" val="2523335612"/>
                    </a:ext>
                  </a:extLst>
                </a:gridCol>
                <a:gridCol w="466354">
                  <a:extLst>
                    <a:ext uri="{9D8B030D-6E8A-4147-A177-3AD203B41FA5}">
                      <a16:colId xmlns:a16="http://schemas.microsoft.com/office/drawing/2014/main" val="119823635"/>
                    </a:ext>
                  </a:extLst>
                </a:gridCol>
                <a:gridCol w="466354">
                  <a:extLst>
                    <a:ext uri="{9D8B030D-6E8A-4147-A177-3AD203B41FA5}">
                      <a16:colId xmlns:a16="http://schemas.microsoft.com/office/drawing/2014/main" val="1002043361"/>
                    </a:ext>
                  </a:extLst>
                </a:gridCol>
                <a:gridCol w="466354">
                  <a:extLst>
                    <a:ext uri="{9D8B030D-6E8A-4147-A177-3AD203B41FA5}">
                      <a16:colId xmlns:a16="http://schemas.microsoft.com/office/drawing/2014/main" val="2631121288"/>
                    </a:ext>
                  </a:extLst>
                </a:gridCol>
                <a:gridCol w="466354">
                  <a:extLst>
                    <a:ext uri="{9D8B030D-6E8A-4147-A177-3AD203B41FA5}">
                      <a16:colId xmlns:a16="http://schemas.microsoft.com/office/drawing/2014/main" val="3117296937"/>
                    </a:ext>
                  </a:extLst>
                </a:gridCol>
                <a:gridCol w="466354">
                  <a:extLst>
                    <a:ext uri="{9D8B030D-6E8A-4147-A177-3AD203B41FA5}">
                      <a16:colId xmlns:a16="http://schemas.microsoft.com/office/drawing/2014/main" val="2604838062"/>
                    </a:ext>
                  </a:extLst>
                </a:gridCol>
                <a:gridCol w="466354">
                  <a:extLst>
                    <a:ext uri="{9D8B030D-6E8A-4147-A177-3AD203B41FA5}">
                      <a16:colId xmlns:a16="http://schemas.microsoft.com/office/drawing/2014/main" val="1651520794"/>
                    </a:ext>
                  </a:extLst>
                </a:gridCol>
                <a:gridCol w="466354">
                  <a:extLst>
                    <a:ext uri="{9D8B030D-6E8A-4147-A177-3AD203B41FA5}">
                      <a16:colId xmlns:a16="http://schemas.microsoft.com/office/drawing/2014/main" val="1261924045"/>
                    </a:ext>
                  </a:extLst>
                </a:gridCol>
              </a:tblGrid>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27281637"/>
                  </a:ext>
                </a:extLst>
              </a:tr>
              <a:tr h="279470">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solidFill>
                          <a:srgbClr val="0070C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5160369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7800463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505228805"/>
                  </a:ext>
                </a:extLst>
              </a:tr>
            </a:tbl>
          </a:graphicData>
        </a:graphic>
      </p:graphicFrame>
      <p:sp>
        <p:nvSpPr>
          <p:cNvPr id="6" name="文本框 5"/>
          <p:cNvSpPr txBox="1"/>
          <p:nvPr/>
        </p:nvSpPr>
        <p:spPr>
          <a:xfrm>
            <a:off x="1429955" y="1027626"/>
            <a:ext cx="1612075" cy="300082"/>
          </a:xfrm>
          <a:prstGeom prst="rect">
            <a:avLst/>
          </a:prstGeom>
          <a:noFill/>
        </p:spPr>
        <p:txBody>
          <a:bodyPr wrap="square" rtlCol="0">
            <a:spAutoFit/>
          </a:bodyPr>
          <a:lstStyle/>
          <a:p>
            <a:r>
              <a:rPr lang="zh-CN" altLang="en-US" sz="1350" dirty="0"/>
              <a:t>进攻程序地址空间</a:t>
            </a:r>
          </a:p>
        </p:txBody>
      </p:sp>
      <p:sp>
        <p:nvSpPr>
          <p:cNvPr id="7" name="文本框 6"/>
          <p:cNvSpPr txBox="1"/>
          <p:nvPr/>
        </p:nvSpPr>
        <p:spPr>
          <a:xfrm>
            <a:off x="4395168" y="1023897"/>
            <a:ext cx="870095" cy="300082"/>
          </a:xfrm>
          <a:prstGeom prst="rect">
            <a:avLst/>
          </a:prstGeom>
          <a:noFill/>
        </p:spPr>
        <p:txBody>
          <a:bodyPr wrap="square" rtlCol="0">
            <a:spAutoFit/>
          </a:bodyPr>
          <a:lstStyle/>
          <a:p>
            <a:r>
              <a:rPr lang="en-US" altLang="zh-CN" sz="1350" dirty="0"/>
              <a:t>cache</a:t>
            </a:r>
            <a:endParaRPr lang="zh-CN" altLang="en-US" sz="1350" dirty="0"/>
          </a:p>
        </p:txBody>
      </p:sp>
      <p:sp>
        <p:nvSpPr>
          <p:cNvPr id="8" name="文本框 7"/>
          <p:cNvSpPr txBox="1"/>
          <p:nvPr/>
        </p:nvSpPr>
        <p:spPr>
          <a:xfrm>
            <a:off x="6618401" y="1023897"/>
            <a:ext cx="1727860" cy="300082"/>
          </a:xfrm>
          <a:prstGeom prst="rect">
            <a:avLst/>
          </a:prstGeom>
          <a:noFill/>
        </p:spPr>
        <p:txBody>
          <a:bodyPr wrap="square" rtlCol="0">
            <a:spAutoFit/>
          </a:bodyPr>
          <a:lstStyle/>
          <a:p>
            <a:r>
              <a:rPr lang="zh-CN" altLang="en-US" sz="1350" dirty="0"/>
              <a:t>被攻击程序地址空间</a:t>
            </a:r>
          </a:p>
        </p:txBody>
      </p:sp>
      <p:sp>
        <p:nvSpPr>
          <p:cNvPr id="9" name="文本框 8"/>
          <p:cNvSpPr txBox="1"/>
          <p:nvPr/>
        </p:nvSpPr>
        <p:spPr>
          <a:xfrm>
            <a:off x="1835696" y="3933874"/>
            <a:ext cx="5449785" cy="715581"/>
          </a:xfrm>
          <a:prstGeom prst="rect">
            <a:avLst/>
          </a:prstGeom>
          <a:noFill/>
        </p:spPr>
        <p:txBody>
          <a:bodyPr wrap="square" rtlCol="0">
            <a:spAutoFit/>
          </a:bodyPr>
          <a:lstStyle/>
          <a:p>
            <a:r>
              <a:rPr lang="en-US" altLang="zh-CN" sz="1350" dirty="0"/>
              <a:t>Step </a:t>
            </a:r>
            <a:r>
              <a:rPr lang="en-US" altLang="zh-CN" sz="1350" dirty="0" smtClean="0"/>
              <a:t>1</a:t>
            </a:r>
            <a:r>
              <a:rPr lang="zh-CN" altLang="en-US" sz="1350" dirty="0" smtClean="0"/>
              <a:t>： </a:t>
            </a:r>
            <a:r>
              <a:rPr lang="zh-CN" altLang="en-US" sz="1350" dirty="0"/>
              <a:t>攻击程序填充</a:t>
            </a:r>
            <a:r>
              <a:rPr lang="en-US" altLang="zh-CN" sz="1350" dirty="0"/>
              <a:t>cache set</a:t>
            </a:r>
            <a:r>
              <a:rPr lang="zh-CN" altLang="en-US" sz="1350" dirty="0"/>
              <a:t>（</a:t>
            </a:r>
            <a:r>
              <a:rPr lang="en-US" altLang="zh-CN" sz="1350" dirty="0"/>
              <a:t>prime</a:t>
            </a:r>
            <a:r>
              <a:rPr lang="zh-CN" altLang="en-US" sz="1350" dirty="0"/>
              <a:t>）</a:t>
            </a:r>
            <a:endParaRPr lang="en-US" altLang="zh-CN" sz="1350" dirty="0"/>
          </a:p>
          <a:p>
            <a:r>
              <a:rPr lang="en-US" altLang="zh-CN" sz="1350" dirty="0"/>
              <a:t>Step </a:t>
            </a:r>
            <a:r>
              <a:rPr lang="en-US" altLang="zh-CN" sz="1350" dirty="0" smtClean="0"/>
              <a:t>2</a:t>
            </a:r>
            <a:r>
              <a:rPr lang="zh-CN" altLang="en-US" sz="1350" dirty="0" smtClean="0"/>
              <a:t>： </a:t>
            </a:r>
            <a:r>
              <a:rPr lang="zh-CN" altLang="en-US" sz="1350" dirty="0"/>
              <a:t>被攻击程序执行加密操作占用某些</a:t>
            </a:r>
            <a:r>
              <a:rPr lang="en-US" altLang="zh-CN" sz="1350" dirty="0"/>
              <a:t>cache line</a:t>
            </a:r>
          </a:p>
          <a:p>
            <a:r>
              <a:rPr lang="en-US" altLang="zh-CN" sz="1350" dirty="0"/>
              <a:t>Step </a:t>
            </a:r>
            <a:r>
              <a:rPr lang="en-US" altLang="zh-CN" sz="1350" dirty="0" smtClean="0"/>
              <a:t>3</a:t>
            </a:r>
            <a:r>
              <a:rPr lang="zh-CN" altLang="en-US" sz="1350" dirty="0" smtClean="0"/>
              <a:t>： </a:t>
            </a:r>
            <a:r>
              <a:rPr lang="zh-CN" altLang="en-US" sz="1350" dirty="0"/>
              <a:t>攻击程序探取数据判断数据是否还在</a:t>
            </a:r>
            <a:r>
              <a:rPr lang="en-US" altLang="zh-CN" sz="1350" dirty="0"/>
              <a:t>cache</a:t>
            </a:r>
            <a:r>
              <a:rPr lang="zh-CN" altLang="en-US" sz="1350" dirty="0"/>
              <a:t>（</a:t>
            </a:r>
            <a:r>
              <a:rPr lang="en-US" altLang="zh-CN" sz="1350" dirty="0"/>
              <a:t>probe</a:t>
            </a:r>
            <a:r>
              <a:rPr lang="zh-CN" altLang="en-US" sz="1350" dirty="0"/>
              <a:t>）</a:t>
            </a:r>
          </a:p>
        </p:txBody>
      </p:sp>
      <p:cxnSp>
        <p:nvCxnSpPr>
          <p:cNvPr id="10" name="曲线连接符 9"/>
          <p:cNvCxnSpPr/>
          <p:nvPr/>
        </p:nvCxnSpPr>
        <p:spPr>
          <a:xfrm rot="16200000" flipH="1">
            <a:off x="2323470" y="1876459"/>
            <a:ext cx="1370324" cy="7446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06999" y="1857474"/>
            <a:ext cx="1660567" cy="300082"/>
          </a:xfrm>
          <a:prstGeom prst="rect">
            <a:avLst/>
          </a:prstGeom>
          <a:noFill/>
        </p:spPr>
        <p:txBody>
          <a:bodyPr wrap="square" rtlCol="0">
            <a:spAutoFit/>
          </a:bodyPr>
          <a:lstStyle/>
          <a:p>
            <a:r>
              <a:rPr lang="zh-CN" altLang="en-US" sz="1350" dirty="0"/>
              <a:t>快速访问</a:t>
            </a:r>
          </a:p>
        </p:txBody>
      </p:sp>
    </p:spTree>
    <p:extLst>
      <p:ext uri="{BB962C8B-B14F-4D97-AF65-F5344CB8AC3E}">
        <p14:creationId xmlns:p14="http://schemas.microsoft.com/office/powerpoint/2010/main" val="955532974"/>
      </p:ext>
    </p:extLst>
  </p:cSld>
  <p:clrMapOvr>
    <a:masterClrMapping/>
  </p:clrMapOvr>
  <p:transition spd="slow" advClick="0" advTm="300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573251930"/>
              </p:ext>
            </p:extLst>
          </p:nvPr>
        </p:nvGraphicFramePr>
        <p:xfrm>
          <a:off x="2037962" y="1471146"/>
          <a:ext cx="800595" cy="2346184"/>
        </p:xfrm>
        <a:graphic>
          <a:graphicData uri="http://schemas.openxmlformats.org/drawingml/2006/table">
            <a:tbl>
              <a:tblPr firstRow="1" bandRow="1">
                <a:tableStyleId>{284E427A-3D55-4303-BF80-6455036E1DE7}</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298242293"/>
              </p:ext>
            </p:extLst>
          </p:nvPr>
        </p:nvGraphicFramePr>
        <p:xfrm>
          <a:off x="7320053" y="1471146"/>
          <a:ext cx="800595" cy="2346184"/>
        </p:xfrm>
        <a:graphic>
          <a:graphicData uri="http://schemas.openxmlformats.org/drawingml/2006/table">
            <a:tbl>
              <a:tblPr firstRow="1" bandRow="1">
                <a:tableStyleId>{2D5ABB26-0587-4C30-8999-92F81FD0307C}</a:tableStyleId>
              </a:tblPr>
              <a:tblGrid>
                <a:gridCol w="800595">
                  <a:extLst>
                    <a:ext uri="{9D8B030D-6E8A-4147-A177-3AD203B41FA5}">
                      <a16:colId xmlns:a16="http://schemas.microsoft.com/office/drawing/2014/main" val="2629481640"/>
                    </a:ext>
                  </a:extLst>
                </a:gridCol>
              </a:tblGrid>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7658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556277"/>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59802255"/>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62945948"/>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9014"/>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367987"/>
                  </a:ext>
                </a:extLst>
              </a:tr>
              <a:tr h="293273">
                <a:tc>
                  <a:txBody>
                    <a:bodyPr/>
                    <a:lstStyle/>
                    <a:p>
                      <a:endParaRPr lang="zh-CN" alt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3676"/>
                  </a:ext>
                </a:extLst>
              </a:tr>
              <a:tr h="293273">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721390"/>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159485351"/>
              </p:ext>
            </p:extLst>
          </p:nvPr>
        </p:nvGraphicFramePr>
        <p:xfrm>
          <a:off x="3203848" y="2691379"/>
          <a:ext cx="3730832" cy="1127760"/>
        </p:xfrm>
        <a:graphic>
          <a:graphicData uri="http://schemas.openxmlformats.org/drawingml/2006/table">
            <a:tbl>
              <a:tblPr firstRow="1" bandRow="1">
                <a:tableStyleId>{69CF1AB2-1976-4502-BF36-3FF5EA218861}</a:tableStyleId>
              </a:tblPr>
              <a:tblGrid>
                <a:gridCol w="466354">
                  <a:extLst>
                    <a:ext uri="{9D8B030D-6E8A-4147-A177-3AD203B41FA5}">
                      <a16:colId xmlns:a16="http://schemas.microsoft.com/office/drawing/2014/main" val="2523335612"/>
                    </a:ext>
                  </a:extLst>
                </a:gridCol>
                <a:gridCol w="466354">
                  <a:extLst>
                    <a:ext uri="{9D8B030D-6E8A-4147-A177-3AD203B41FA5}">
                      <a16:colId xmlns:a16="http://schemas.microsoft.com/office/drawing/2014/main" val="119823635"/>
                    </a:ext>
                  </a:extLst>
                </a:gridCol>
                <a:gridCol w="466354">
                  <a:extLst>
                    <a:ext uri="{9D8B030D-6E8A-4147-A177-3AD203B41FA5}">
                      <a16:colId xmlns:a16="http://schemas.microsoft.com/office/drawing/2014/main" val="1002043361"/>
                    </a:ext>
                  </a:extLst>
                </a:gridCol>
                <a:gridCol w="466354">
                  <a:extLst>
                    <a:ext uri="{9D8B030D-6E8A-4147-A177-3AD203B41FA5}">
                      <a16:colId xmlns:a16="http://schemas.microsoft.com/office/drawing/2014/main" val="2631121288"/>
                    </a:ext>
                  </a:extLst>
                </a:gridCol>
                <a:gridCol w="466354">
                  <a:extLst>
                    <a:ext uri="{9D8B030D-6E8A-4147-A177-3AD203B41FA5}">
                      <a16:colId xmlns:a16="http://schemas.microsoft.com/office/drawing/2014/main" val="3117296937"/>
                    </a:ext>
                  </a:extLst>
                </a:gridCol>
                <a:gridCol w="466354">
                  <a:extLst>
                    <a:ext uri="{9D8B030D-6E8A-4147-A177-3AD203B41FA5}">
                      <a16:colId xmlns:a16="http://schemas.microsoft.com/office/drawing/2014/main" val="2604838062"/>
                    </a:ext>
                  </a:extLst>
                </a:gridCol>
                <a:gridCol w="466354">
                  <a:extLst>
                    <a:ext uri="{9D8B030D-6E8A-4147-A177-3AD203B41FA5}">
                      <a16:colId xmlns:a16="http://schemas.microsoft.com/office/drawing/2014/main" val="1651520794"/>
                    </a:ext>
                  </a:extLst>
                </a:gridCol>
                <a:gridCol w="466354">
                  <a:extLst>
                    <a:ext uri="{9D8B030D-6E8A-4147-A177-3AD203B41FA5}">
                      <a16:colId xmlns:a16="http://schemas.microsoft.com/office/drawing/2014/main" val="1261924045"/>
                    </a:ext>
                  </a:extLst>
                </a:gridCol>
              </a:tblGrid>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27281637"/>
                  </a:ext>
                </a:extLst>
              </a:tr>
              <a:tr h="279470">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solidFill>
                          <a:srgbClr val="0070C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5160369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78004639"/>
                  </a:ext>
                </a:extLst>
              </a:tr>
              <a:tr h="279470">
                <a:tc gridSpan="8">
                  <a:txBody>
                    <a:bodyPr/>
                    <a:lstStyle/>
                    <a:p>
                      <a:endParaRPr lang="zh-CN"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505228805"/>
                  </a:ext>
                </a:extLst>
              </a:tr>
            </a:tbl>
          </a:graphicData>
        </a:graphic>
      </p:graphicFrame>
      <p:sp>
        <p:nvSpPr>
          <p:cNvPr id="15" name="文本框 14"/>
          <p:cNvSpPr txBox="1"/>
          <p:nvPr/>
        </p:nvSpPr>
        <p:spPr>
          <a:xfrm>
            <a:off x="1632221" y="1107609"/>
            <a:ext cx="1612075" cy="300082"/>
          </a:xfrm>
          <a:prstGeom prst="rect">
            <a:avLst/>
          </a:prstGeom>
          <a:noFill/>
        </p:spPr>
        <p:txBody>
          <a:bodyPr wrap="square" rtlCol="0">
            <a:spAutoFit/>
          </a:bodyPr>
          <a:lstStyle/>
          <a:p>
            <a:r>
              <a:rPr lang="zh-CN" altLang="en-US" sz="1350" dirty="0"/>
              <a:t>进攻程序地址空间</a:t>
            </a:r>
          </a:p>
        </p:txBody>
      </p:sp>
      <p:sp>
        <p:nvSpPr>
          <p:cNvPr id="16" name="文本框 15"/>
          <p:cNvSpPr txBox="1"/>
          <p:nvPr/>
        </p:nvSpPr>
        <p:spPr>
          <a:xfrm>
            <a:off x="4646651" y="1111162"/>
            <a:ext cx="808549" cy="300082"/>
          </a:xfrm>
          <a:prstGeom prst="rect">
            <a:avLst/>
          </a:prstGeom>
          <a:noFill/>
        </p:spPr>
        <p:txBody>
          <a:bodyPr wrap="square" rtlCol="0">
            <a:spAutoFit/>
          </a:bodyPr>
          <a:lstStyle/>
          <a:p>
            <a:r>
              <a:rPr lang="en-US" altLang="zh-CN" sz="1350" dirty="0"/>
              <a:t>cache</a:t>
            </a:r>
            <a:endParaRPr lang="zh-CN" altLang="en-US" sz="1350" dirty="0"/>
          </a:p>
        </p:txBody>
      </p:sp>
      <p:sp>
        <p:nvSpPr>
          <p:cNvPr id="17" name="文本框 16"/>
          <p:cNvSpPr txBox="1"/>
          <p:nvPr/>
        </p:nvSpPr>
        <p:spPr>
          <a:xfrm>
            <a:off x="7122457" y="1094653"/>
            <a:ext cx="1727860" cy="300082"/>
          </a:xfrm>
          <a:prstGeom prst="rect">
            <a:avLst/>
          </a:prstGeom>
          <a:noFill/>
        </p:spPr>
        <p:txBody>
          <a:bodyPr wrap="square" rtlCol="0">
            <a:spAutoFit/>
          </a:bodyPr>
          <a:lstStyle/>
          <a:p>
            <a:r>
              <a:rPr lang="zh-CN" altLang="en-US" sz="1350" dirty="0"/>
              <a:t>被攻击程序地址空间</a:t>
            </a:r>
          </a:p>
        </p:txBody>
      </p:sp>
      <p:sp>
        <p:nvSpPr>
          <p:cNvPr id="18" name="文本框 17"/>
          <p:cNvSpPr txBox="1"/>
          <p:nvPr/>
        </p:nvSpPr>
        <p:spPr>
          <a:xfrm>
            <a:off x="2015647" y="4011910"/>
            <a:ext cx="5262008" cy="715581"/>
          </a:xfrm>
          <a:prstGeom prst="rect">
            <a:avLst/>
          </a:prstGeom>
          <a:noFill/>
        </p:spPr>
        <p:txBody>
          <a:bodyPr wrap="square" rtlCol="0">
            <a:spAutoFit/>
          </a:bodyPr>
          <a:lstStyle/>
          <a:p>
            <a:r>
              <a:rPr lang="en-US" altLang="zh-CN" sz="1350" dirty="0"/>
              <a:t>Step </a:t>
            </a:r>
            <a:r>
              <a:rPr lang="en-US" altLang="zh-CN" sz="1350" dirty="0" smtClean="0"/>
              <a:t>1</a:t>
            </a:r>
            <a:r>
              <a:rPr lang="zh-CN" altLang="en-US" sz="1350" dirty="0" smtClean="0"/>
              <a:t>： </a:t>
            </a:r>
            <a:r>
              <a:rPr lang="zh-CN" altLang="en-US" sz="1350" dirty="0"/>
              <a:t>攻击程序填充</a:t>
            </a:r>
            <a:r>
              <a:rPr lang="en-US" altLang="zh-CN" sz="1350" dirty="0"/>
              <a:t>cache set</a:t>
            </a:r>
            <a:r>
              <a:rPr lang="zh-CN" altLang="en-US" sz="1350" dirty="0"/>
              <a:t>（</a:t>
            </a:r>
            <a:r>
              <a:rPr lang="en-US" altLang="zh-CN" sz="1350" dirty="0"/>
              <a:t>prime</a:t>
            </a:r>
            <a:r>
              <a:rPr lang="zh-CN" altLang="en-US" sz="1350" dirty="0"/>
              <a:t>）</a:t>
            </a:r>
            <a:endParaRPr lang="en-US" altLang="zh-CN" sz="1350" dirty="0"/>
          </a:p>
          <a:p>
            <a:r>
              <a:rPr lang="en-US" altLang="zh-CN" sz="1350" dirty="0"/>
              <a:t>Step </a:t>
            </a:r>
            <a:r>
              <a:rPr lang="en-US" altLang="zh-CN" sz="1350" dirty="0" smtClean="0"/>
              <a:t>2</a:t>
            </a:r>
            <a:r>
              <a:rPr lang="zh-CN" altLang="en-US" sz="1350" dirty="0" smtClean="0"/>
              <a:t>： </a:t>
            </a:r>
            <a:r>
              <a:rPr lang="zh-CN" altLang="en-US" sz="1350" dirty="0"/>
              <a:t>被攻击程序执行加密操作占用某些</a:t>
            </a:r>
            <a:r>
              <a:rPr lang="en-US" altLang="zh-CN" sz="1350" dirty="0"/>
              <a:t>cache line</a:t>
            </a:r>
          </a:p>
          <a:p>
            <a:r>
              <a:rPr lang="en-US" altLang="zh-CN" sz="1350" dirty="0"/>
              <a:t>Step </a:t>
            </a:r>
            <a:r>
              <a:rPr lang="en-US" altLang="zh-CN" sz="1350" dirty="0" smtClean="0"/>
              <a:t>3</a:t>
            </a:r>
            <a:r>
              <a:rPr lang="zh-CN" altLang="en-US" sz="1350" dirty="0" smtClean="0"/>
              <a:t>： </a:t>
            </a:r>
            <a:r>
              <a:rPr lang="zh-CN" altLang="en-US" sz="1350" dirty="0"/>
              <a:t>攻击程序探取数据判断数据是否还在</a:t>
            </a:r>
            <a:r>
              <a:rPr lang="en-US" altLang="zh-CN" sz="1350" dirty="0"/>
              <a:t>cache</a:t>
            </a:r>
            <a:r>
              <a:rPr lang="zh-CN" altLang="en-US" sz="1350" dirty="0"/>
              <a:t>（</a:t>
            </a:r>
            <a:r>
              <a:rPr lang="en-US" altLang="zh-CN" sz="1350" dirty="0"/>
              <a:t>probe</a:t>
            </a:r>
            <a:r>
              <a:rPr lang="zh-CN" altLang="en-US" sz="1350" dirty="0"/>
              <a:t>）</a:t>
            </a:r>
          </a:p>
        </p:txBody>
      </p:sp>
      <p:cxnSp>
        <p:nvCxnSpPr>
          <p:cNvPr id="19" name="曲线连接符 18"/>
          <p:cNvCxnSpPr/>
          <p:nvPr/>
        </p:nvCxnSpPr>
        <p:spPr>
          <a:xfrm>
            <a:off x="2838557" y="1635646"/>
            <a:ext cx="1531793" cy="13148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52189" y="1899494"/>
            <a:ext cx="1398320" cy="300082"/>
          </a:xfrm>
          <a:prstGeom prst="rect">
            <a:avLst/>
          </a:prstGeom>
          <a:noFill/>
        </p:spPr>
        <p:txBody>
          <a:bodyPr wrap="square" rtlCol="0">
            <a:spAutoFit/>
          </a:bodyPr>
          <a:lstStyle/>
          <a:p>
            <a:r>
              <a:rPr lang="zh-CN" altLang="en-US" sz="1350" dirty="0"/>
              <a:t>慢速访问</a:t>
            </a:r>
          </a:p>
        </p:txBody>
      </p:sp>
    </p:spTree>
    <p:extLst>
      <p:ext uri="{BB962C8B-B14F-4D97-AF65-F5344CB8AC3E}">
        <p14:creationId xmlns:p14="http://schemas.microsoft.com/office/powerpoint/2010/main" val="2140236932"/>
      </p:ext>
    </p:extLst>
  </p:cSld>
  <p:clrMapOvr>
    <a:masterClrMapping/>
  </p:clrMapOvr>
  <p:transition spd="slow" advClick="0" advTm="300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驱逐策略.pn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35646"/>
            <a:ext cx="5759450" cy="2616200"/>
          </a:xfrm>
          <a:prstGeom prst="rect">
            <a:avLst/>
          </a:prstGeom>
          <a:noFill/>
          <a:ln>
            <a:noFill/>
          </a:ln>
        </p:spPr>
      </p:pic>
      <p:sp>
        <p:nvSpPr>
          <p:cNvPr id="21" name="TextBox 16"/>
          <p:cNvSpPr txBox="1"/>
          <p:nvPr/>
        </p:nvSpPr>
        <p:spPr>
          <a:xfrm>
            <a:off x="1403648" y="1203598"/>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021627797"/>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extLst>
              <p:ext uri="{D42A27DB-BD31-4B8C-83A1-F6EECF244321}">
                <p14:modId xmlns:p14="http://schemas.microsoft.com/office/powerpoint/2010/main" val="214861592"/>
              </p:ext>
            </p:extLst>
          </p:nvPr>
        </p:nvGraphicFramePr>
        <p:xfrm>
          <a:off x="1259632" y="1203599"/>
          <a:ext cx="6192687" cy="3435565"/>
        </p:xfrm>
        <a:graphic>
          <a:graphicData uri="http://schemas.openxmlformats.org/drawingml/2006/table">
            <a:tbl>
              <a:tblPr firstRow="1" firstCol="1" bandRow="1">
                <a:tableStyleId>{F2DE63D5-997A-4646-A377-4702673A728D}</a:tableStyleId>
              </a:tblPr>
              <a:tblGrid>
                <a:gridCol w="1195959">
                  <a:extLst>
                    <a:ext uri="{9D8B030D-6E8A-4147-A177-3AD203B41FA5}">
                      <a16:colId xmlns:a16="http://schemas.microsoft.com/office/drawing/2014/main" val="3750703043"/>
                    </a:ext>
                  </a:extLst>
                </a:gridCol>
                <a:gridCol w="1070727">
                  <a:extLst>
                    <a:ext uri="{9D8B030D-6E8A-4147-A177-3AD203B41FA5}">
                      <a16:colId xmlns:a16="http://schemas.microsoft.com/office/drawing/2014/main" val="2420668206"/>
                    </a:ext>
                  </a:extLst>
                </a:gridCol>
                <a:gridCol w="1239790">
                  <a:extLst>
                    <a:ext uri="{9D8B030D-6E8A-4147-A177-3AD203B41FA5}">
                      <a16:colId xmlns:a16="http://schemas.microsoft.com/office/drawing/2014/main" val="169718105"/>
                    </a:ext>
                  </a:extLst>
                </a:gridCol>
                <a:gridCol w="1286751">
                  <a:extLst>
                    <a:ext uri="{9D8B030D-6E8A-4147-A177-3AD203B41FA5}">
                      <a16:colId xmlns:a16="http://schemas.microsoft.com/office/drawing/2014/main" val="1857596292"/>
                    </a:ext>
                  </a:extLst>
                </a:gridCol>
                <a:gridCol w="1399460">
                  <a:extLst>
                    <a:ext uri="{9D8B030D-6E8A-4147-A177-3AD203B41FA5}">
                      <a16:colId xmlns:a16="http://schemas.microsoft.com/office/drawing/2014/main" val="1501099054"/>
                    </a:ext>
                  </a:extLst>
                </a:gridCol>
              </a:tblGrid>
              <a:tr h="315175">
                <a:tc>
                  <a:txBody>
                    <a:bodyPr/>
                    <a:lstStyle/>
                    <a:p>
                      <a:pPr indent="127000" algn="ctr">
                        <a:lnSpc>
                          <a:spcPct val="150000"/>
                        </a:lnSpc>
                        <a:spcAft>
                          <a:spcPts val="0"/>
                        </a:spcAft>
                      </a:pPr>
                      <a:r>
                        <a:rPr lang="zh-CN" sz="1200" kern="100">
                          <a:effectLst/>
                        </a:rPr>
                        <a:t>地址个数</a:t>
                      </a:r>
                      <a:r>
                        <a:rPr lang="en-US" sz="1200" kern="100">
                          <a:effectLst/>
                        </a:rPr>
                        <a:t>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循环次数</a:t>
                      </a:r>
                      <a:r>
                        <a:rPr lang="en-US" sz="1200" kern="100">
                          <a:effectLst/>
                        </a:rPr>
                        <a: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环内地址数</a:t>
                      </a:r>
                      <a:r>
                        <a:rPr lang="en-US" sz="1200" kern="100">
                          <a:effectLst/>
                        </a:rPr>
                        <a:t>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驱逐率</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dirty="0">
                          <a:effectLst/>
                        </a:rPr>
                        <a:t>驱逐时间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891007"/>
                  </a:ext>
                </a:extLst>
              </a:tr>
              <a:tr h="225014">
                <a:tc>
                  <a:txBody>
                    <a:bodyPr/>
                    <a:lstStyle/>
                    <a:p>
                      <a:pPr indent="127000" algn="ctr">
                        <a:lnSpc>
                          <a:spcPct val="150000"/>
                        </a:lnSpc>
                        <a:spcAft>
                          <a:spcPts val="0"/>
                        </a:spcAft>
                      </a:pPr>
                      <a:r>
                        <a:rPr lang="en-US" sz="1050" kern="100">
                          <a:effectLst/>
                        </a:rPr>
                        <a:t>    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9121.185348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004063"/>
                  </a:ext>
                </a:extLst>
              </a:tr>
              <a:tr h="225014">
                <a:tc>
                  <a:txBody>
                    <a:bodyPr/>
                    <a:lstStyle/>
                    <a:p>
                      <a:pPr indent="266700" algn="ctr">
                        <a:lnSpc>
                          <a:spcPct val="150000"/>
                        </a:lnSpc>
                        <a:spcAft>
                          <a:spcPts val="0"/>
                        </a:spcAft>
                      </a:pPr>
                      <a:r>
                        <a:rPr lang="en-US" sz="1050" kern="100">
                          <a:effectLst/>
                        </a:rPr>
                        <a:t>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99.989997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10653.13603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735854"/>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12706.28952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6020246"/>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99.91996799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36992.2931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32198785"/>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99.8582996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13455.61102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4883303"/>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99.74994999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12150.68623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872702"/>
                  </a:ext>
                </a:extLst>
              </a:tr>
              <a:tr h="225014">
                <a:tc>
                  <a:txBody>
                    <a:bodyPr/>
                    <a:lstStyle/>
                    <a:p>
                      <a:pPr indent="266700" algn="ctr">
                        <a:lnSpc>
                          <a:spcPct val="150000"/>
                        </a:lnSpc>
                        <a:spcAft>
                          <a:spcPts val="0"/>
                        </a:spcAft>
                      </a:pPr>
                      <a:r>
                        <a:rPr lang="en-US" sz="1050" kern="100">
                          <a:effectLst/>
                        </a:rPr>
                        <a:t>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13360.58188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930678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20646.16884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1958770"/>
                  </a:ext>
                </a:extLst>
              </a:tr>
              <a:tr h="225014">
                <a:tc>
                  <a:txBody>
                    <a:bodyPr/>
                    <a:lstStyle/>
                    <a:p>
                      <a:pPr indent="266700" algn="ctr">
                        <a:lnSpc>
                          <a:spcPct val="150000"/>
                        </a:lnSpc>
                        <a:spcAft>
                          <a:spcPts val="0"/>
                        </a:spcAft>
                      </a:pPr>
                      <a:r>
                        <a:rPr lang="en-US" sz="1050" kern="100">
                          <a:effectLst/>
                        </a:rPr>
                        <a:t>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99.70519467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41633.32493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4134481"/>
                  </a:ext>
                </a:extLst>
              </a:tr>
              <a:tr h="225014">
                <a:tc>
                  <a:txBody>
                    <a:bodyPr/>
                    <a:lstStyle/>
                    <a:p>
                      <a:pPr indent="266700" algn="ctr">
                        <a:lnSpc>
                          <a:spcPct val="150000"/>
                        </a:lnSpc>
                        <a:spcAft>
                          <a:spcPts val="0"/>
                        </a:spcAft>
                      </a:pPr>
                      <a:r>
                        <a:rPr lang="en-US" sz="1050" kern="100">
                          <a:effectLst/>
                        </a:rPr>
                        <a:t>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99.689969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13905.53812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3922781"/>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99.65404965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19774.70509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309532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99.649965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20161.85157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0833177"/>
                  </a:ext>
                </a:extLst>
              </a:tr>
              <a:tr h="225014">
                <a:tc>
                  <a:txBody>
                    <a:bodyPr/>
                    <a:lstStyle/>
                    <a:p>
                      <a:pPr indent="266700" algn="ctr">
                        <a:lnSpc>
                          <a:spcPct val="150000"/>
                        </a:lnSpc>
                        <a:spcAft>
                          <a:spcPts val="0"/>
                        </a:spcAft>
                      </a:pPr>
                      <a:r>
                        <a:rPr lang="en-US" sz="1050" kern="100">
                          <a:solidFill>
                            <a:srgbClr val="FF0000"/>
                          </a:solidFill>
                          <a:effectLst/>
                        </a:rPr>
                        <a:t>20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99.64989497</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solidFill>
                            <a:srgbClr val="FF0000"/>
                          </a:solidFill>
                          <a:effectLst/>
                        </a:rPr>
                        <a:t>6192.992599</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811196"/>
                  </a:ext>
                </a:extLst>
              </a:tr>
            </a:tbl>
          </a:graphicData>
        </a:graphic>
      </p:graphicFrame>
    </p:spTree>
    <p:extLst>
      <p:ext uri="{BB962C8B-B14F-4D97-AF65-F5344CB8AC3E}">
        <p14:creationId xmlns:p14="http://schemas.microsoft.com/office/powerpoint/2010/main" val="2517390241"/>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p:nvPr>
            <p:extLst>
              <p:ext uri="{D42A27DB-BD31-4B8C-83A1-F6EECF244321}">
                <p14:modId xmlns:p14="http://schemas.microsoft.com/office/powerpoint/2010/main" val="4159740904"/>
              </p:ext>
            </p:extLst>
          </p:nvPr>
        </p:nvGraphicFramePr>
        <p:xfrm>
          <a:off x="1187624" y="987574"/>
          <a:ext cx="6221657" cy="40708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6684600"/>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07904" y="339502"/>
            <a:ext cx="1609725" cy="407690"/>
          </a:xfrm>
        </p:spPr>
        <p:txBody>
          <a:bodyPr/>
          <a:lstStyle/>
          <a:p>
            <a:pPr algn="ctr"/>
            <a:r>
              <a:rPr lang="zh-CN" altLang="en-US" dirty="0" smtClean="0">
                <a:latin typeface="+mn-lt"/>
                <a:ea typeface="+mn-ea"/>
                <a:cs typeface="+mn-ea"/>
                <a:sym typeface="+mn-lt"/>
              </a:rPr>
              <a:t>目 录</a:t>
            </a:r>
            <a:endParaRPr lang="zh-CN" altLang="en-US" dirty="0">
              <a:latin typeface="+mn-lt"/>
              <a:ea typeface="+mn-ea"/>
              <a:cs typeface="+mn-ea"/>
              <a:sym typeface="+mn-lt"/>
            </a:endParaRPr>
          </a:p>
        </p:txBody>
      </p:sp>
      <p:sp>
        <p:nvSpPr>
          <p:cNvPr id="15" name="矩形 14"/>
          <p:cNvSpPr/>
          <p:nvPr/>
        </p:nvSpPr>
        <p:spPr>
          <a:xfrm>
            <a:off x="115195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6" name="矩形 15"/>
          <p:cNvSpPr/>
          <p:nvPr/>
        </p:nvSpPr>
        <p:spPr>
          <a:xfrm>
            <a:off x="253414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391633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29852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19"/>
          <p:cNvSpPr txBox="1"/>
          <p:nvPr/>
        </p:nvSpPr>
        <p:spPr>
          <a:xfrm>
            <a:off x="1331912" y="3013098"/>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01</a:t>
            </a:r>
            <a:endParaRPr lang="zh-CN" altLang="en-US" sz="2800" dirty="0">
              <a:solidFill>
                <a:schemeClr val="accent1"/>
              </a:solidFill>
              <a:latin typeface="Impact" panose="020B0806030902050204" pitchFamily="34" charset="0"/>
              <a:cs typeface="+mn-ea"/>
              <a:sym typeface="+mn-lt"/>
            </a:endParaRPr>
          </a:p>
        </p:txBody>
      </p:sp>
      <p:sp>
        <p:nvSpPr>
          <p:cNvPr id="21" name="TextBox 20"/>
          <p:cNvSpPr txBox="1"/>
          <p:nvPr/>
        </p:nvSpPr>
        <p:spPr>
          <a:xfrm>
            <a:off x="271410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02</a:t>
            </a:r>
            <a:endParaRPr lang="zh-CN" altLang="en-US" sz="2800" dirty="0">
              <a:solidFill>
                <a:schemeClr val="accent1"/>
              </a:solidFill>
              <a:latin typeface="Impact" panose="020B0806030902050204" pitchFamily="34" charset="0"/>
              <a:cs typeface="+mn-ea"/>
              <a:sym typeface="+mn-lt"/>
            </a:endParaRPr>
          </a:p>
        </p:txBody>
      </p:sp>
      <p:sp>
        <p:nvSpPr>
          <p:cNvPr id="22" name="TextBox 21"/>
          <p:cNvSpPr txBox="1"/>
          <p:nvPr/>
        </p:nvSpPr>
        <p:spPr>
          <a:xfrm>
            <a:off x="409629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03</a:t>
            </a:r>
            <a:endParaRPr lang="zh-CN" altLang="en-US" sz="2800" dirty="0">
              <a:solidFill>
                <a:schemeClr val="accent1"/>
              </a:solidFill>
              <a:latin typeface="Impact" panose="020B0806030902050204" pitchFamily="34" charset="0"/>
              <a:cs typeface="+mn-ea"/>
              <a:sym typeface="+mn-lt"/>
            </a:endParaRPr>
          </a:p>
        </p:txBody>
      </p:sp>
      <p:sp>
        <p:nvSpPr>
          <p:cNvPr id="23" name="TextBox 22"/>
          <p:cNvSpPr txBox="1"/>
          <p:nvPr/>
        </p:nvSpPr>
        <p:spPr>
          <a:xfrm>
            <a:off x="547848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04</a:t>
            </a:r>
            <a:endParaRPr lang="zh-CN" altLang="en-US" sz="2800" dirty="0">
              <a:solidFill>
                <a:schemeClr val="accent1"/>
              </a:solidFill>
              <a:latin typeface="Impact" panose="020B0806030902050204" pitchFamily="34" charset="0"/>
              <a:cs typeface="+mn-ea"/>
              <a:sym typeface="+mn-lt"/>
            </a:endParaRPr>
          </a:p>
        </p:txBody>
      </p:sp>
      <p:sp>
        <p:nvSpPr>
          <p:cNvPr id="25" name="TextBox 24"/>
          <p:cNvSpPr txBox="1"/>
          <p:nvPr/>
        </p:nvSpPr>
        <p:spPr>
          <a:xfrm>
            <a:off x="118795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绪论</a:t>
            </a:r>
            <a:endParaRPr lang="zh-CN" altLang="en-US" sz="1200" b="1" dirty="0">
              <a:solidFill>
                <a:schemeClr val="tx2">
                  <a:lumMod val="75000"/>
                </a:schemeClr>
              </a:solidFill>
              <a:cs typeface="+mn-ea"/>
              <a:sym typeface="+mn-lt"/>
            </a:endParaRPr>
          </a:p>
        </p:txBody>
      </p:sp>
      <p:sp>
        <p:nvSpPr>
          <p:cNvPr id="26" name="TextBox 25"/>
          <p:cNvSpPr txBox="1"/>
          <p:nvPr/>
        </p:nvSpPr>
        <p:spPr>
          <a:xfrm>
            <a:off x="257014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研究</a:t>
            </a:r>
            <a:r>
              <a:rPr lang="zh-CN" altLang="en-US" sz="1200" b="1" dirty="0">
                <a:solidFill>
                  <a:schemeClr val="tx2">
                    <a:lumMod val="75000"/>
                  </a:schemeClr>
                </a:solidFill>
                <a:cs typeface="+mn-ea"/>
                <a:sym typeface="+mn-lt"/>
              </a:rPr>
              <a:t>内容</a:t>
            </a:r>
          </a:p>
        </p:txBody>
      </p:sp>
      <p:sp>
        <p:nvSpPr>
          <p:cNvPr id="27" name="TextBox 26"/>
          <p:cNvSpPr txBox="1"/>
          <p:nvPr/>
        </p:nvSpPr>
        <p:spPr>
          <a:xfrm>
            <a:off x="3952332" y="3580401"/>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攻击方案</a:t>
            </a:r>
            <a:endParaRPr lang="zh-CN" altLang="en-US" sz="1200" b="1" dirty="0">
              <a:solidFill>
                <a:schemeClr val="tx2">
                  <a:lumMod val="75000"/>
                </a:schemeClr>
              </a:solidFill>
              <a:cs typeface="+mn-ea"/>
              <a:sym typeface="+mn-lt"/>
            </a:endParaRPr>
          </a:p>
        </p:txBody>
      </p:sp>
      <p:sp>
        <p:nvSpPr>
          <p:cNvPr id="28" name="TextBox 27"/>
          <p:cNvSpPr txBox="1"/>
          <p:nvPr/>
        </p:nvSpPr>
        <p:spPr>
          <a:xfrm>
            <a:off x="533452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实验结果</a:t>
            </a:r>
            <a:endParaRPr lang="zh-CN" altLang="en-US" sz="1200" b="1" dirty="0">
              <a:solidFill>
                <a:schemeClr val="tx2">
                  <a:lumMod val="75000"/>
                </a:schemeClr>
              </a:solidFill>
              <a:cs typeface="+mn-ea"/>
              <a:sym typeface="+mn-lt"/>
            </a:endParaRPr>
          </a:p>
        </p:txBody>
      </p:sp>
      <p:sp>
        <p:nvSpPr>
          <p:cNvPr id="61" name="矩形 60"/>
          <p:cNvSpPr/>
          <p:nvPr/>
        </p:nvSpPr>
        <p:spPr>
          <a:xfrm>
            <a:off x="6738682" y="2727478"/>
            <a:ext cx="1080000" cy="108000"/>
          </a:xfrm>
          <a:prstGeom prst="rect">
            <a:avLst/>
          </a:pr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TextBox 61"/>
          <p:cNvSpPr txBox="1"/>
          <p:nvPr/>
        </p:nvSpPr>
        <p:spPr>
          <a:xfrm>
            <a:off x="6918642" y="2969597"/>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05</a:t>
            </a:r>
            <a:endParaRPr lang="zh-CN" altLang="en-US" sz="2800" dirty="0">
              <a:solidFill>
                <a:schemeClr val="accent1"/>
              </a:solidFill>
              <a:latin typeface="Impact" panose="020B0806030902050204" pitchFamily="34" charset="0"/>
              <a:cs typeface="+mn-ea"/>
              <a:sym typeface="+mn-lt"/>
            </a:endParaRPr>
          </a:p>
        </p:txBody>
      </p:sp>
      <p:sp>
        <p:nvSpPr>
          <p:cNvPr id="63" name="TextBox 62"/>
          <p:cNvSpPr txBox="1"/>
          <p:nvPr/>
        </p:nvSpPr>
        <p:spPr>
          <a:xfrm>
            <a:off x="6774682" y="3550243"/>
            <a:ext cx="1044000" cy="276999"/>
          </a:xfrm>
          <a:prstGeom prst="rect">
            <a:avLst/>
          </a:prstGeom>
          <a:noFill/>
        </p:spPr>
        <p:txBody>
          <a:bodyPr wrap="square" rtlCol="0">
            <a:spAutoFit/>
          </a:bodyPr>
          <a:lstStyle/>
          <a:p>
            <a:pPr algn="ctr"/>
            <a:r>
              <a:rPr lang="zh-CN" altLang="en-US" sz="1200" b="1" dirty="0">
                <a:solidFill>
                  <a:schemeClr val="tx2">
                    <a:lumMod val="75000"/>
                  </a:schemeClr>
                </a:solidFill>
                <a:cs typeface="+mn-ea"/>
                <a:sym typeface="+mn-lt"/>
              </a:rPr>
              <a:t>预防措施</a:t>
            </a:r>
            <a:endParaRPr lang="zh-CN" altLang="en-US" sz="1200" b="1" dirty="0">
              <a:solidFill>
                <a:schemeClr val="tx2">
                  <a:lumMod val="75000"/>
                </a:schemeClr>
              </a:solidFill>
              <a:cs typeface="+mn-ea"/>
              <a:sym typeface="+mn-lt"/>
            </a:endParaRPr>
          </a:p>
        </p:txBody>
      </p:sp>
      <p:grpSp>
        <p:nvGrpSpPr>
          <p:cNvPr id="75" name="组合 74"/>
          <p:cNvGrpSpPr/>
          <p:nvPr/>
        </p:nvGrpSpPr>
        <p:grpSpPr>
          <a:xfrm>
            <a:off x="5364088" y="1449778"/>
            <a:ext cx="948873" cy="1143356"/>
            <a:chOff x="4825634" y="1203598"/>
            <a:chExt cx="948873" cy="1143356"/>
          </a:xfrm>
        </p:grpSpPr>
        <p:sp>
          <p:nvSpPr>
            <p:cNvPr id="58" name="椭圆 11"/>
            <p:cNvSpPr/>
            <p:nvPr/>
          </p:nvSpPr>
          <p:spPr>
            <a:xfrm>
              <a:off x="482563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5" name="KSO_Shape"/>
            <p:cNvSpPr>
              <a:spLocks/>
            </p:cNvSpPr>
            <p:nvPr/>
          </p:nvSpPr>
          <p:spPr bwMode="auto">
            <a:xfrm>
              <a:off x="5008611" y="1434118"/>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3" name="组合 72"/>
          <p:cNvGrpSpPr/>
          <p:nvPr/>
        </p:nvGrpSpPr>
        <p:grpSpPr>
          <a:xfrm>
            <a:off x="2599708" y="1449778"/>
            <a:ext cx="948873" cy="1143356"/>
            <a:chOff x="2061254" y="1203598"/>
            <a:chExt cx="948873" cy="1143356"/>
          </a:xfrm>
        </p:grpSpPr>
        <p:sp>
          <p:nvSpPr>
            <p:cNvPr id="56" name="椭圆 11"/>
            <p:cNvSpPr/>
            <p:nvPr/>
          </p:nvSpPr>
          <p:spPr>
            <a:xfrm>
              <a:off x="206125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8" name="KSO_Shape"/>
            <p:cNvSpPr>
              <a:spLocks/>
            </p:cNvSpPr>
            <p:nvPr/>
          </p:nvSpPr>
          <p:spPr bwMode="auto">
            <a:xfrm>
              <a:off x="2324837" y="1385459"/>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4" name="组合 73"/>
          <p:cNvGrpSpPr/>
          <p:nvPr/>
        </p:nvGrpSpPr>
        <p:grpSpPr>
          <a:xfrm>
            <a:off x="3981898" y="1449778"/>
            <a:ext cx="948873" cy="1143356"/>
            <a:chOff x="3443444" y="1203598"/>
            <a:chExt cx="948873" cy="1143356"/>
          </a:xfrm>
        </p:grpSpPr>
        <p:sp>
          <p:nvSpPr>
            <p:cNvPr id="57" name="椭圆 11"/>
            <p:cNvSpPr/>
            <p:nvPr/>
          </p:nvSpPr>
          <p:spPr>
            <a:xfrm>
              <a:off x="344344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0" name="KSO_Shape"/>
            <p:cNvSpPr>
              <a:spLocks/>
            </p:cNvSpPr>
            <p:nvPr/>
          </p:nvSpPr>
          <p:spPr bwMode="auto">
            <a:xfrm>
              <a:off x="3582756" y="138469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7" name="组合 76"/>
          <p:cNvGrpSpPr/>
          <p:nvPr/>
        </p:nvGrpSpPr>
        <p:grpSpPr>
          <a:xfrm>
            <a:off x="6804248" y="1419622"/>
            <a:ext cx="948873" cy="1143356"/>
            <a:chOff x="7590014" y="1203598"/>
            <a:chExt cx="948873" cy="1143356"/>
          </a:xfrm>
        </p:grpSpPr>
        <p:sp>
          <p:nvSpPr>
            <p:cNvPr id="60" name="椭圆 11"/>
            <p:cNvSpPr/>
            <p:nvPr/>
          </p:nvSpPr>
          <p:spPr>
            <a:xfrm>
              <a:off x="759001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72" name="KSO_Shape"/>
            <p:cNvSpPr>
              <a:spLocks/>
            </p:cNvSpPr>
            <p:nvPr/>
          </p:nvSpPr>
          <p:spPr bwMode="auto">
            <a:xfrm>
              <a:off x="7780288" y="1477249"/>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80" name="组合 79"/>
          <p:cNvGrpSpPr/>
          <p:nvPr/>
        </p:nvGrpSpPr>
        <p:grpSpPr>
          <a:xfrm>
            <a:off x="1217518" y="1449778"/>
            <a:ext cx="948873" cy="1143356"/>
            <a:chOff x="679064" y="1203598"/>
            <a:chExt cx="948873" cy="1143356"/>
          </a:xfrm>
        </p:grpSpPr>
        <p:sp>
          <p:nvSpPr>
            <p:cNvPr id="54" name="椭圆 11"/>
            <p:cNvSpPr/>
            <p:nvPr/>
          </p:nvSpPr>
          <p:spPr>
            <a:xfrm>
              <a:off x="67906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9" name="KSO_Shape"/>
            <p:cNvSpPr>
              <a:spLocks/>
            </p:cNvSpPr>
            <p:nvPr/>
          </p:nvSpPr>
          <p:spPr bwMode="auto">
            <a:xfrm>
              <a:off x="928620" y="1385460"/>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cxnSp>
        <p:nvCxnSpPr>
          <p:cNvPr id="81" name="直接连接符 80"/>
          <p:cNvCxnSpPr/>
          <p:nvPr/>
        </p:nvCxnSpPr>
        <p:spPr>
          <a:xfrm>
            <a:off x="990000" y="4661299"/>
            <a:ext cx="7164000" cy="1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78253"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34291"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08953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500" fill="hold"/>
                                            <p:tgtEl>
                                              <p:spTgt spid="81"/>
                                            </p:tgtEl>
                                            <p:attrNameLst>
                                              <p:attrName>ppt_x</p:attrName>
                                            </p:attrNameLst>
                                          </p:cBhvr>
                                          <p:tavLst>
                                            <p:tav tm="0">
                                              <p:val>
                                                <p:strVal val="#ppt_x"/>
                                              </p:val>
                                            </p:tav>
                                            <p:tav tm="100000">
                                              <p:val>
                                                <p:strVal val="#ppt_x"/>
                                              </p:val>
                                            </p:tav>
                                          </p:tavLst>
                                        </p:anim>
                                        <p:anim calcmode="lin" valueType="num">
                                          <p:cBhvr additive="base">
                                            <p:cTn id="8" dur="1500" fill="hold"/>
                                            <p:tgtEl>
                                              <p:spTgt spid="8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1500" fill="hold"/>
                                            <p:tgtEl>
                                              <p:spTgt spid="82"/>
                                            </p:tgtEl>
                                            <p:attrNameLst>
                                              <p:attrName>ppt_x</p:attrName>
                                            </p:attrNameLst>
                                          </p:cBhvr>
                                          <p:tavLst>
                                            <p:tav tm="0">
                                              <p:val>
                                                <p:strVal val="#ppt_x"/>
                                              </p:val>
                                            </p:tav>
                                            <p:tav tm="100000">
                                              <p:val>
                                                <p:strVal val="#ppt_x"/>
                                              </p:val>
                                            </p:tav>
                                          </p:tavLst>
                                        </p:anim>
                                        <p:anim calcmode="lin" valueType="num">
                                          <p:cBhvr additive="base">
                                            <p:cTn id="12" dur="1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1500" fill="hold"/>
                                            <p:tgtEl>
                                              <p:spTgt spid="84"/>
                                            </p:tgtEl>
                                            <p:attrNameLst>
                                              <p:attrName>ppt_x</p:attrName>
                                            </p:attrNameLst>
                                          </p:cBhvr>
                                          <p:tavLst>
                                            <p:tav tm="0">
                                              <p:val>
                                                <p:strVal val="#ppt_x"/>
                                              </p:val>
                                            </p:tav>
                                            <p:tav tm="100000">
                                              <p:val>
                                                <p:strVal val="#ppt_x"/>
                                              </p:val>
                                            </p:tav>
                                          </p:tavLst>
                                        </p:anim>
                                        <p:anim calcmode="lin" valueType="num">
                                          <p:cBhvr additive="base">
                                            <p:cTn id="16" dur="1500" fill="hold"/>
                                            <p:tgtEl>
                                              <p:spTgt spid="8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500"/>
                                </p:stCondLst>
                                <p:childTnLst>
                                  <p:par>
                                    <p:cTn id="25" presetID="2" presetClass="entr" presetSubtype="1" fill="hold" nodeType="afterEffect" p14:presetBounceEnd="60000">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14:bounceEnd="60000">
                                          <p:cBhvr additive="base">
                                            <p:cTn id="27" dur="750" fill="hold"/>
                                            <p:tgtEl>
                                              <p:spTgt spid="80"/>
                                            </p:tgtEl>
                                            <p:attrNameLst>
                                              <p:attrName>ppt_x</p:attrName>
                                            </p:attrNameLst>
                                          </p:cBhvr>
                                          <p:tavLst>
                                            <p:tav tm="0">
                                              <p:val>
                                                <p:strVal val="#ppt_x"/>
                                              </p:val>
                                            </p:tav>
                                            <p:tav tm="100000">
                                              <p:val>
                                                <p:strVal val="#ppt_x"/>
                                              </p:val>
                                            </p:tav>
                                          </p:tavLst>
                                        </p:anim>
                                        <p:anim calcmode="lin" valueType="num" p14:bounceEnd="60000">
                                          <p:cBhvr additive="base">
                                            <p:cTn id="28" dur="750" fill="hold"/>
                                            <p:tgtEl>
                                              <p:spTgt spid="80"/>
                                            </p:tgtEl>
                                            <p:attrNameLst>
                                              <p:attrName>ppt_y</p:attrName>
                                            </p:attrNameLst>
                                          </p:cBhvr>
                                          <p:tavLst>
                                            <p:tav tm="0">
                                              <p:val>
                                                <p:strVal val="0-#ppt_h/2"/>
                                              </p:val>
                                            </p:tav>
                                            <p:tav tm="100000">
                                              <p:val>
                                                <p:strVal val="#ppt_y"/>
                                              </p:val>
                                            </p:tav>
                                          </p:tavLst>
                                        </p:anim>
                                      </p:childTnLst>
                                    </p:cTn>
                                  </p:par>
                                </p:childTnLst>
                              </p:cTn>
                            </p:par>
                            <p:par>
                              <p:cTn id="29" fill="hold">
                                <p:stCondLst>
                                  <p:cond delay="325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childTnLst>
                              </p:cTn>
                            </p:par>
                            <p:par>
                              <p:cTn id="39" fill="hold">
                                <p:stCondLst>
                                  <p:cond delay="4250"/>
                                </p:stCondLst>
                                <p:childTnLst>
                                  <p:par>
                                    <p:cTn id="40" presetID="2" presetClass="entr" presetSubtype="1" fill="hold" nodeType="afterEffect" p14:presetBounceEnd="60000">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14:bounceEnd="60000">
                                          <p:cBhvr additive="base">
                                            <p:cTn id="42" dur="750" fill="hold"/>
                                            <p:tgtEl>
                                              <p:spTgt spid="73"/>
                                            </p:tgtEl>
                                            <p:attrNameLst>
                                              <p:attrName>ppt_x</p:attrName>
                                            </p:attrNameLst>
                                          </p:cBhvr>
                                          <p:tavLst>
                                            <p:tav tm="0">
                                              <p:val>
                                                <p:strVal val="#ppt_x"/>
                                              </p:val>
                                            </p:tav>
                                            <p:tav tm="100000">
                                              <p:val>
                                                <p:strVal val="#ppt_x"/>
                                              </p:val>
                                            </p:tav>
                                          </p:tavLst>
                                        </p:anim>
                                        <p:anim calcmode="lin" valueType="num" p14:bounceEnd="60000">
                                          <p:cBhvr additive="base">
                                            <p:cTn id="43" dur="75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1000"/>
                                            <p:tgtEl>
                                              <p:spTgt spid="26"/>
                                            </p:tgtEl>
                                          </p:cBhvr>
                                        </p:animEffect>
                                      </p:childTnLst>
                                    </p:cTn>
                                  </p:par>
                                </p:childTnLst>
                              </p:cTn>
                            </p:par>
                            <p:par>
                              <p:cTn id="54" fill="hold">
                                <p:stCondLst>
                                  <p:cond delay="6000"/>
                                </p:stCondLst>
                                <p:childTnLst>
                                  <p:par>
                                    <p:cTn id="55" presetID="2" presetClass="entr" presetSubtype="1" fill="hold" nodeType="afterEffect" p14:presetBounceEnd="60000">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14:bounceEnd="60000">
                                          <p:cBhvr additive="base">
                                            <p:cTn id="57" dur="750" fill="hold"/>
                                            <p:tgtEl>
                                              <p:spTgt spid="74"/>
                                            </p:tgtEl>
                                            <p:attrNameLst>
                                              <p:attrName>ppt_x</p:attrName>
                                            </p:attrNameLst>
                                          </p:cBhvr>
                                          <p:tavLst>
                                            <p:tav tm="0">
                                              <p:val>
                                                <p:strVal val="#ppt_x"/>
                                              </p:val>
                                            </p:tav>
                                            <p:tav tm="100000">
                                              <p:val>
                                                <p:strVal val="#ppt_x"/>
                                              </p:val>
                                            </p:tav>
                                          </p:tavLst>
                                        </p:anim>
                                        <p:anim calcmode="lin" valueType="num" p14:bounceEnd="60000">
                                          <p:cBhvr additive="base">
                                            <p:cTn id="58" dur="75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675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1000"/>
                                            <p:tgtEl>
                                              <p:spTgt spid="27"/>
                                            </p:tgtEl>
                                          </p:cBhvr>
                                        </p:animEffect>
                                      </p:childTnLst>
                                    </p:cTn>
                                  </p:par>
                                </p:childTnLst>
                              </p:cTn>
                            </p:par>
                            <p:par>
                              <p:cTn id="69" fill="hold">
                                <p:stCondLst>
                                  <p:cond delay="7750"/>
                                </p:stCondLst>
                                <p:childTnLst>
                                  <p:par>
                                    <p:cTn id="70" presetID="2" presetClass="entr" presetSubtype="1" fill="hold" nodeType="afterEffect" p14:presetBounceEnd="60000">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14:bounceEnd="60000">
                                          <p:cBhvr additive="base">
                                            <p:cTn id="72" dur="750" fill="hold"/>
                                            <p:tgtEl>
                                              <p:spTgt spid="75"/>
                                            </p:tgtEl>
                                            <p:attrNameLst>
                                              <p:attrName>ppt_x</p:attrName>
                                            </p:attrNameLst>
                                          </p:cBhvr>
                                          <p:tavLst>
                                            <p:tav tm="0">
                                              <p:val>
                                                <p:strVal val="#ppt_x"/>
                                              </p:val>
                                            </p:tav>
                                            <p:tav tm="100000">
                                              <p:val>
                                                <p:strVal val="#ppt_x"/>
                                              </p:val>
                                            </p:tav>
                                          </p:tavLst>
                                        </p:anim>
                                        <p:anim calcmode="lin" valueType="num" p14:bounceEnd="60000">
                                          <p:cBhvr additive="base">
                                            <p:cTn id="73" dur="750" fill="hold"/>
                                            <p:tgtEl>
                                              <p:spTgt spid="75"/>
                                            </p:tgtEl>
                                            <p:attrNameLst>
                                              <p:attrName>ppt_y</p:attrName>
                                            </p:attrNameLst>
                                          </p:cBhvr>
                                          <p:tavLst>
                                            <p:tav tm="0">
                                              <p:val>
                                                <p:strVal val="0-#ppt_h/2"/>
                                              </p:val>
                                            </p:tav>
                                            <p:tav tm="100000">
                                              <p:val>
                                                <p:strVal val="#ppt_y"/>
                                              </p:val>
                                            </p:tav>
                                          </p:tavLst>
                                        </p:anim>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9500"/>
                                </p:stCondLst>
                                <p:childTnLst>
                                  <p:par>
                                    <p:cTn id="85" presetID="2" presetClass="entr" presetSubtype="1" fill="hold" nodeType="afterEffect" p14:presetBounceEnd="60000">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14:bounceEnd="60000">
                                          <p:cBhvr additive="base">
                                            <p:cTn id="87" dur="750" fill="hold"/>
                                            <p:tgtEl>
                                              <p:spTgt spid="77"/>
                                            </p:tgtEl>
                                            <p:attrNameLst>
                                              <p:attrName>ppt_x</p:attrName>
                                            </p:attrNameLst>
                                          </p:cBhvr>
                                          <p:tavLst>
                                            <p:tav tm="0">
                                              <p:val>
                                                <p:strVal val="#ppt_x"/>
                                              </p:val>
                                            </p:tav>
                                            <p:tav tm="100000">
                                              <p:val>
                                                <p:strVal val="#ppt_x"/>
                                              </p:val>
                                            </p:tav>
                                          </p:tavLst>
                                        </p:anim>
                                        <p:anim calcmode="lin" valueType="num" p14:bounceEnd="60000">
                                          <p:cBhvr additive="base">
                                            <p:cTn id="88" dur="750" fill="hold"/>
                                            <p:tgtEl>
                                              <p:spTgt spid="77"/>
                                            </p:tgtEl>
                                            <p:attrNameLst>
                                              <p:attrName>ppt_y</p:attrName>
                                            </p:attrNameLst>
                                          </p:cBhvr>
                                          <p:tavLst>
                                            <p:tav tm="0">
                                              <p:val>
                                                <p:strVal val="0-#ppt_h/2"/>
                                              </p:val>
                                            </p:tav>
                                            <p:tav tm="100000">
                                              <p:val>
                                                <p:strVal val="#ppt_y"/>
                                              </p:val>
                                            </p:tav>
                                          </p:tavLst>
                                        </p:anim>
                                      </p:childTnLst>
                                    </p:cTn>
                                  </p:par>
                                </p:childTnLst>
                              </p:cTn>
                            </p:par>
                            <p:par>
                              <p:cTn id="89" fill="hold">
                                <p:stCondLst>
                                  <p:cond delay="10250"/>
                                </p:stCondLst>
                                <p:childTnLst>
                                  <p:par>
                                    <p:cTn id="90" presetID="10" presetClass="entr" presetSubtype="0" fill="hold" grpId="0" nodeType="after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1000"/>
                                            <p:tgtEl>
                                              <p:spTgt spid="6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1000"/>
                                            <p:tgtEl>
                                              <p:spTgt spid="6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20" grpId="0"/>
          <p:bldP spid="21" grpId="0"/>
          <p:bldP spid="22" grpId="0"/>
          <p:bldP spid="23" grpId="0"/>
          <p:bldP spid="25" grpId="0"/>
          <p:bldP spid="26" grpId="0"/>
          <p:bldP spid="27" grpId="0"/>
          <p:bldP spid="28" grpId="0"/>
          <p:bldP spid="61" grpId="0" animBg="1"/>
          <p:bldP spid="62" grpId="0"/>
          <p:bldP spid="6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500" fill="hold"/>
                                            <p:tgtEl>
                                              <p:spTgt spid="81"/>
                                            </p:tgtEl>
                                            <p:attrNameLst>
                                              <p:attrName>ppt_x</p:attrName>
                                            </p:attrNameLst>
                                          </p:cBhvr>
                                          <p:tavLst>
                                            <p:tav tm="0">
                                              <p:val>
                                                <p:strVal val="#ppt_x"/>
                                              </p:val>
                                            </p:tav>
                                            <p:tav tm="100000">
                                              <p:val>
                                                <p:strVal val="#ppt_x"/>
                                              </p:val>
                                            </p:tav>
                                          </p:tavLst>
                                        </p:anim>
                                        <p:anim calcmode="lin" valueType="num">
                                          <p:cBhvr additive="base">
                                            <p:cTn id="8" dur="1500" fill="hold"/>
                                            <p:tgtEl>
                                              <p:spTgt spid="8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1500" fill="hold"/>
                                            <p:tgtEl>
                                              <p:spTgt spid="82"/>
                                            </p:tgtEl>
                                            <p:attrNameLst>
                                              <p:attrName>ppt_x</p:attrName>
                                            </p:attrNameLst>
                                          </p:cBhvr>
                                          <p:tavLst>
                                            <p:tav tm="0">
                                              <p:val>
                                                <p:strVal val="#ppt_x"/>
                                              </p:val>
                                            </p:tav>
                                            <p:tav tm="100000">
                                              <p:val>
                                                <p:strVal val="#ppt_x"/>
                                              </p:val>
                                            </p:tav>
                                          </p:tavLst>
                                        </p:anim>
                                        <p:anim calcmode="lin" valueType="num">
                                          <p:cBhvr additive="base">
                                            <p:cTn id="12" dur="1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1500" fill="hold"/>
                                            <p:tgtEl>
                                              <p:spTgt spid="84"/>
                                            </p:tgtEl>
                                            <p:attrNameLst>
                                              <p:attrName>ppt_x</p:attrName>
                                            </p:attrNameLst>
                                          </p:cBhvr>
                                          <p:tavLst>
                                            <p:tav tm="0">
                                              <p:val>
                                                <p:strVal val="#ppt_x"/>
                                              </p:val>
                                            </p:tav>
                                            <p:tav tm="100000">
                                              <p:val>
                                                <p:strVal val="#ppt_x"/>
                                              </p:val>
                                            </p:tav>
                                          </p:tavLst>
                                        </p:anim>
                                        <p:anim calcmode="lin" valueType="num">
                                          <p:cBhvr additive="base">
                                            <p:cTn id="16" dur="1500" fill="hold"/>
                                            <p:tgtEl>
                                              <p:spTgt spid="8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750" fill="hold"/>
                                            <p:tgtEl>
                                              <p:spTgt spid="80"/>
                                            </p:tgtEl>
                                            <p:attrNameLst>
                                              <p:attrName>ppt_x</p:attrName>
                                            </p:attrNameLst>
                                          </p:cBhvr>
                                          <p:tavLst>
                                            <p:tav tm="0">
                                              <p:val>
                                                <p:strVal val="#ppt_x"/>
                                              </p:val>
                                            </p:tav>
                                            <p:tav tm="100000">
                                              <p:val>
                                                <p:strVal val="#ppt_x"/>
                                              </p:val>
                                            </p:tav>
                                          </p:tavLst>
                                        </p:anim>
                                        <p:anim calcmode="lin" valueType="num">
                                          <p:cBhvr additive="base">
                                            <p:cTn id="28" dur="750" fill="hold"/>
                                            <p:tgtEl>
                                              <p:spTgt spid="80"/>
                                            </p:tgtEl>
                                            <p:attrNameLst>
                                              <p:attrName>ppt_y</p:attrName>
                                            </p:attrNameLst>
                                          </p:cBhvr>
                                          <p:tavLst>
                                            <p:tav tm="0">
                                              <p:val>
                                                <p:strVal val="0-#ppt_h/2"/>
                                              </p:val>
                                            </p:tav>
                                            <p:tav tm="100000">
                                              <p:val>
                                                <p:strVal val="#ppt_y"/>
                                              </p:val>
                                            </p:tav>
                                          </p:tavLst>
                                        </p:anim>
                                      </p:childTnLst>
                                    </p:cTn>
                                  </p:par>
                                </p:childTnLst>
                              </p:cTn>
                            </p:par>
                            <p:par>
                              <p:cTn id="29" fill="hold">
                                <p:stCondLst>
                                  <p:cond delay="325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childTnLst>
                              </p:cTn>
                            </p:par>
                            <p:par>
                              <p:cTn id="39" fill="hold">
                                <p:stCondLst>
                                  <p:cond delay="4250"/>
                                </p:stCondLst>
                                <p:childTnLst>
                                  <p:par>
                                    <p:cTn id="40" presetID="2" presetClass="entr" presetSubtype="1"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ppt_x"/>
                                              </p:val>
                                            </p:tav>
                                            <p:tav tm="100000">
                                              <p:val>
                                                <p:strVal val="#ppt_x"/>
                                              </p:val>
                                            </p:tav>
                                          </p:tavLst>
                                        </p:anim>
                                        <p:anim calcmode="lin" valueType="num">
                                          <p:cBhvr additive="base">
                                            <p:cTn id="43" dur="75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1000"/>
                                            <p:tgtEl>
                                              <p:spTgt spid="26"/>
                                            </p:tgtEl>
                                          </p:cBhvr>
                                        </p:animEffect>
                                      </p:childTnLst>
                                    </p:cTn>
                                  </p:par>
                                </p:childTnLst>
                              </p:cTn>
                            </p:par>
                            <p:par>
                              <p:cTn id="54" fill="hold">
                                <p:stCondLst>
                                  <p:cond delay="6000"/>
                                </p:stCondLst>
                                <p:childTnLst>
                                  <p:par>
                                    <p:cTn id="55" presetID="2" presetClass="entr" presetSubtype="1"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750" fill="hold"/>
                                            <p:tgtEl>
                                              <p:spTgt spid="74"/>
                                            </p:tgtEl>
                                            <p:attrNameLst>
                                              <p:attrName>ppt_x</p:attrName>
                                            </p:attrNameLst>
                                          </p:cBhvr>
                                          <p:tavLst>
                                            <p:tav tm="0">
                                              <p:val>
                                                <p:strVal val="#ppt_x"/>
                                              </p:val>
                                            </p:tav>
                                            <p:tav tm="100000">
                                              <p:val>
                                                <p:strVal val="#ppt_x"/>
                                              </p:val>
                                            </p:tav>
                                          </p:tavLst>
                                        </p:anim>
                                        <p:anim calcmode="lin" valueType="num">
                                          <p:cBhvr additive="base">
                                            <p:cTn id="58" dur="75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675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1000"/>
                                            <p:tgtEl>
                                              <p:spTgt spid="27"/>
                                            </p:tgtEl>
                                          </p:cBhvr>
                                        </p:animEffect>
                                      </p:childTnLst>
                                    </p:cTn>
                                  </p:par>
                                </p:childTnLst>
                              </p:cTn>
                            </p:par>
                            <p:par>
                              <p:cTn id="69" fill="hold">
                                <p:stCondLst>
                                  <p:cond delay="7750"/>
                                </p:stCondLst>
                                <p:childTnLst>
                                  <p:par>
                                    <p:cTn id="70" presetID="2" presetClass="entr" presetSubtype="1"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750" fill="hold"/>
                                            <p:tgtEl>
                                              <p:spTgt spid="75"/>
                                            </p:tgtEl>
                                            <p:attrNameLst>
                                              <p:attrName>ppt_x</p:attrName>
                                            </p:attrNameLst>
                                          </p:cBhvr>
                                          <p:tavLst>
                                            <p:tav tm="0">
                                              <p:val>
                                                <p:strVal val="#ppt_x"/>
                                              </p:val>
                                            </p:tav>
                                            <p:tav tm="100000">
                                              <p:val>
                                                <p:strVal val="#ppt_x"/>
                                              </p:val>
                                            </p:tav>
                                          </p:tavLst>
                                        </p:anim>
                                        <p:anim calcmode="lin" valueType="num">
                                          <p:cBhvr additive="base">
                                            <p:cTn id="73" dur="750" fill="hold"/>
                                            <p:tgtEl>
                                              <p:spTgt spid="75"/>
                                            </p:tgtEl>
                                            <p:attrNameLst>
                                              <p:attrName>ppt_y</p:attrName>
                                            </p:attrNameLst>
                                          </p:cBhvr>
                                          <p:tavLst>
                                            <p:tav tm="0">
                                              <p:val>
                                                <p:strVal val="0-#ppt_h/2"/>
                                              </p:val>
                                            </p:tav>
                                            <p:tav tm="100000">
                                              <p:val>
                                                <p:strVal val="#ppt_y"/>
                                              </p:val>
                                            </p:tav>
                                          </p:tavLst>
                                        </p:anim>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9500"/>
                                </p:stCondLst>
                                <p:childTnLst>
                                  <p:par>
                                    <p:cTn id="85" presetID="2" presetClass="entr" presetSubtype="1" fill="hold" nodeType="after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750" fill="hold"/>
                                            <p:tgtEl>
                                              <p:spTgt spid="77"/>
                                            </p:tgtEl>
                                            <p:attrNameLst>
                                              <p:attrName>ppt_x</p:attrName>
                                            </p:attrNameLst>
                                          </p:cBhvr>
                                          <p:tavLst>
                                            <p:tav tm="0">
                                              <p:val>
                                                <p:strVal val="#ppt_x"/>
                                              </p:val>
                                            </p:tav>
                                            <p:tav tm="100000">
                                              <p:val>
                                                <p:strVal val="#ppt_x"/>
                                              </p:val>
                                            </p:tav>
                                          </p:tavLst>
                                        </p:anim>
                                        <p:anim calcmode="lin" valueType="num">
                                          <p:cBhvr additive="base">
                                            <p:cTn id="88" dur="750" fill="hold"/>
                                            <p:tgtEl>
                                              <p:spTgt spid="77"/>
                                            </p:tgtEl>
                                            <p:attrNameLst>
                                              <p:attrName>ppt_y</p:attrName>
                                            </p:attrNameLst>
                                          </p:cBhvr>
                                          <p:tavLst>
                                            <p:tav tm="0">
                                              <p:val>
                                                <p:strVal val="0-#ppt_h/2"/>
                                              </p:val>
                                            </p:tav>
                                            <p:tav tm="100000">
                                              <p:val>
                                                <p:strVal val="#ppt_y"/>
                                              </p:val>
                                            </p:tav>
                                          </p:tavLst>
                                        </p:anim>
                                      </p:childTnLst>
                                    </p:cTn>
                                  </p:par>
                                </p:childTnLst>
                              </p:cTn>
                            </p:par>
                            <p:par>
                              <p:cTn id="89" fill="hold">
                                <p:stCondLst>
                                  <p:cond delay="10250"/>
                                </p:stCondLst>
                                <p:childTnLst>
                                  <p:par>
                                    <p:cTn id="90" presetID="10" presetClass="entr" presetSubtype="0" fill="hold" grpId="0" nodeType="after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1000"/>
                                            <p:tgtEl>
                                              <p:spTgt spid="6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1000"/>
                                            <p:tgtEl>
                                              <p:spTgt spid="6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20" grpId="0"/>
          <p:bldP spid="21" grpId="0"/>
          <p:bldP spid="22" grpId="0"/>
          <p:bldP spid="23" grpId="0"/>
          <p:bldP spid="25" grpId="0"/>
          <p:bldP spid="26" grpId="0"/>
          <p:bldP spid="27" grpId="0"/>
          <p:bldP spid="28" grpId="0"/>
          <p:bldP spid="61" grpId="0" animBg="1"/>
          <p:bldP spid="62" grpId="0"/>
          <p:bldP spid="6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491630"/>
            <a:ext cx="4680520" cy="280831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zh-CN" altLang="en-US" sz="2400" dirty="0" smtClean="0"/>
              <a:t>实现</a:t>
            </a:r>
            <a:r>
              <a:rPr lang="zh-CN" altLang="en-US" sz="2400" dirty="0" smtClean="0"/>
              <a:t>针对</a:t>
            </a:r>
            <a:r>
              <a:rPr lang="en-US" altLang="zh-CN" sz="2400" dirty="0" smtClean="0"/>
              <a:t>AES</a:t>
            </a:r>
            <a:r>
              <a:rPr lang="zh-CN" altLang="en-US" sz="2400" dirty="0" smtClean="0"/>
              <a:t>的</a:t>
            </a:r>
            <a:r>
              <a:rPr lang="en-US" altLang="zh-CN" sz="2400" dirty="0" smtClean="0"/>
              <a:t>cache</a:t>
            </a:r>
            <a:r>
              <a:rPr lang="zh-CN" altLang="en-US" sz="2400" dirty="0" smtClean="0"/>
              <a:t>攻击</a:t>
            </a:r>
            <a:endParaRPr lang="en-US" altLang="zh-CN" sz="2400" dirty="0" smtClean="0"/>
          </a:p>
          <a:p>
            <a:pPr marL="0" indent="0">
              <a:buFont typeface="Wingdings" panose="05000000000000000000" pitchFamily="2" charset="2"/>
              <a:buNone/>
            </a:pPr>
            <a:endParaRPr lang="en-US" altLang="zh-CN" dirty="0" smtClean="0"/>
          </a:p>
          <a:p>
            <a:pPr marL="457200" lvl="1" indent="-457200">
              <a:buFont typeface="+mj-lt"/>
              <a:buAutoNum type="arabicPeriod"/>
            </a:pPr>
            <a:r>
              <a:rPr lang="zh-CN" altLang="en-US" sz="1600" dirty="0" smtClean="0"/>
              <a:t>探索</a:t>
            </a:r>
            <a:r>
              <a:rPr lang="en-US" altLang="zh-CN" sz="1600" dirty="0" smtClean="0"/>
              <a:t>AES</a:t>
            </a:r>
            <a:r>
              <a:rPr lang="zh-CN" altLang="en-US" sz="1600" dirty="0" smtClean="0"/>
              <a:t>密钥扩展、各轮变换的数学模式</a:t>
            </a:r>
            <a:endParaRPr lang="en-US" altLang="zh-CN" sz="1600" dirty="0" smtClean="0"/>
          </a:p>
          <a:p>
            <a:pPr marL="4572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实现度量密钥可疑度的</a:t>
            </a:r>
            <a:r>
              <a:rPr lang="en-US" altLang="zh-CN" sz="1600" dirty="0" smtClean="0"/>
              <a:t>KS</a:t>
            </a:r>
            <a:r>
              <a:rPr lang="zh-CN" altLang="en-US" sz="1600" dirty="0" smtClean="0"/>
              <a:t>检验算法</a:t>
            </a:r>
            <a:endParaRPr lang="en-US" altLang="zh-CN" sz="1600" dirty="0" smtClean="0"/>
          </a:p>
          <a:p>
            <a:pPr marL="9144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利用假设检验的方式获取用户密钥</a:t>
            </a:r>
            <a:endParaRPr lang="en-US" altLang="zh-CN" sz="1600"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15990803"/>
      </p:ext>
    </p:extLst>
  </p:cSld>
  <p:clrMapOvr>
    <a:masterClrMapping/>
  </p:clrMapOvr>
  <p:transition spd="slow" advClick="0" advTm="300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7">
            <a:extLst>
              <a:ext uri="{FF2B5EF4-FFF2-40B4-BE49-F238E27FC236}">
                <a16:creationId xmlns:a16="http://schemas.microsoft.com/office/drawing/2014/main" id="{25490D5F-02C9-40B2-A81F-51413AD8C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123478"/>
            <a:ext cx="5509883" cy="5020022"/>
          </a:xfrm>
          <a:prstGeom prst="rect">
            <a:avLst/>
          </a:prstGeom>
        </p:spPr>
      </p:pic>
      <p:sp>
        <p:nvSpPr>
          <p:cNvPr id="7" name="TextBox 16"/>
          <p:cNvSpPr txBox="1"/>
          <p:nvPr/>
        </p:nvSpPr>
        <p:spPr>
          <a:xfrm>
            <a:off x="1115616" y="1275606"/>
            <a:ext cx="288032" cy="2154436"/>
          </a:xfrm>
          <a:prstGeom prst="rect">
            <a:avLst/>
          </a:prstGeom>
          <a:noFill/>
        </p:spPr>
        <p:txBody>
          <a:bodyPr wrap="square" lIns="56620" tIns="0" rIns="56620" bIns="0" rtlCol="0" anchor="t">
            <a:spAutoFit/>
          </a:bodyPr>
          <a:lstStyle/>
          <a:p>
            <a:r>
              <a:rPr lang="en-US" altLang="zh-CN" sz="2100" baseline="-3000" dirty="0" smtClean="0">
                <a:latin typeface="微软雅黑" pitchFamily="34" charset="-122"/>
                <a:ea typeface="微软雅黑" pitchFamily="34" charset="-122"/>
              </a:rPr>
              <a:t>AES</a:t>
            </a:r>
            <a:r>
              <a:rPr lang="zh-CN" altLang="en-US" sz="2100" baseline="-3000" dirty="0" smtClean="0">
                <a:latin typeface="微软雅黑" pitchFamily="34" charset="-122"/>
                <a:ea typeface="微软雅黑" pitchFamily="34" charset="-122"/>
              </a:rPr>
              <a:t>加密过程流程图</a:t>
            </a:r>
            <a:endParaRPr lang="zh-CN" altLang="en-US" sz="2100" baseline="-3000" dirty="0">
              <a:latin typeface="微软雅黑" pitchFamily="34" charset="-122"/>
              <a:ea typeface="微软雅黑" pitchFamily="34" charset="-122"/>
            </a:endParaRPr>
          </a:p>
        </p:txBody>
      </p:sp>
      <p:cxnSp>
        <p:nvCxnSpPr>
          <p:cNvPr id="4" name="直接连接符 3"/>
          <p:cNvCxnSpPr/>
          <p:nvPr/>
        </p:nvCxnSpPr>
        <p:spPr>
          <a:xfrm flipH="1">
            <a:off x="1403648" y="267494"/>
            <a:ext cx="72008" cy="453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115532"/>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内容占位符 2"/>
              <p:cNvSpPr txBox="1">
                <a:spLocks/>
              </p:cNvSpPr>
              <p:nvPr/>
            </p:nvSpPr>
            <p:spPr>
              <a:xfrm>
                <a:off x="1259632" y="1347614"/>
                <a:ext cx="8100392" cy="3168352"/>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2400" dirty="0" smtClean="0"/>
                  <a:t>AES</a:t>
                </a:r>
                <a:r>
                  <a:rPr lang="zh-CN" altLang="en-US" sz="2400" dirty="0"/>
                  <a:t>加密第一轮访问索引</a:t>
                </a:r>
                <a:endParaRPr lang="en-US" altLang="zh-CN" sz="2400" dirty="0"/>
              </a:p>
              <a:p>
                <a:pPr lvl="1"/>
                <a14:m>
                  <m:oMath xmlns:m="http://schemas.openxmlformats.org/officeDocument/2006/math">
                    <m:r>
                      <a:rPr lang="en-US" altLang="zh-CN" sz="1600" i="1" dirty="0" smtClean="0">
                        <a:latin typeface="Cambria Math" panose="02040503050406030204" pitchFamily="18" charset="0"/>
                      </a:rPr>
                      <m:t>(</m:t>
                    </m:r>
                    <m:r>
                      <a:rPr lang="en-US" altLang="zh-CN" sz="1600" i="1" dirty="0" err="1">
                        <a:latin typeface="Cambria Math" panose="02040503050406030204" pitchFamily="18" charset="0"/>
                      </a:rPr>
                      <m:t>𝑥</m:t>
                    </m:r>
                    <m:r>
                      <a:rPr lang="en-US" altLang="zh-CN" sz="1600" i="1" dirty="0" err="1">
                        <a:latin typeface="Cambria Math" panose="02040503050406030204" pitchFamily="18" charset="0"/>
                      </a:rPr>
                      <m:t>0, </m:t>
                    </m:r>
                    <m:r>
                      <a:rPr lang="en-US" altLang="zh-CN" sz="1600" i="1" dirty="0" err="1">
                        <a:latin typeface="Cambria Math" panose="02040503050406030204" pitchFamily="18" charset="0"/>
                      </a:rPr>
                      <m:t>𝑥</m:t>
                    </m:r>
                    <m:r>
                      <a:rPr lang="en-US" altLang="zh-CN" sz="1600" i="1" dirty="0" err="1">
                        <a:latin typeface="Cambria Math" panose="02040503050406030204" pitchFamily="18" charset="0"/>
                      </a:rPr>
                      <m:t>1, … , </m:t>
                    </m:r>
                    <m:r>
                      <a:rPr lang="en-US" altLang="zh-CN" sz="1600" i="1" dirty="0" err="1">
                        <a:latin typeface="Cambria Math" panose="02040503050406030204" pitchFamily="18" charset="0"/>
                      </a:rPr>
                      <m:t>𝑥</m:t>
                    </m:r>
                    <m:r>
                      <a:rPr lang="en-US" altLang="zh-CN" sz="1600" i="1" dirty="0" err="1">
                        <a:latin typeface="Cambria Math" panose="02040503050406030204" pitchFamily="18" charset="0"/>
                      </a:rPr>
                      <m:t>15) = (</m:t>
                    </m:r>
                    <m:r>
                      <a:rPr lang="en-US" altLang="zh-CN" sz="1600" i="1" dirty="0" err="1">
                        <a:latin typeface="Cambria Math" panose="02040503050406030204" pitchFamily="18" charset="0"/>
                      </a:rPr>
                      <m:t>𝑝</m:t>
                    </m:r>
                    <m:r>
                      <a:rPr lang="en-US" altLang="zh-CN" sz="1600" i="1" dirty="0" err="1">
                        <a:latin typeface="Cambria Math" panose="02040503050406030204" pitchFamily="18" charset="0"/>
                      </a:rPr>
                      <m:t>0, … , </m:t>
                    </m:r>
                    <m:r>
                      <a:rPr lang="en-US" altLang="zh-CN" sz="1600" i="1" dirty="0" err="1">
                        <a:latin typeface="Cambria Math" panose="02040503050406030204" pitchFamily="18" charset="0"/>
                      </a:rPr>
                      <m:t>𝑝</m:t>
                    </m:r>
                    <m:r>
                      <a:rPr lang="en-US" altLang="zh-CN" sz="1600" i="1" dirty="0" err="1">
                        <a:latin typeface="Cambria Math" panose="02040503050406030204" pitchFamily="18" charset="0"/>
                      </a:rPr>
                      <m:t>15) ⊕ (</m:t>
                    </m:r>
                    <m:r>
                      <a:rPr lang="en-US" altLang="zh-CN" sz="1600" i="1" dirty="0" err="1">
                        <a:latin typeface="Cambria Math" panose="02040503050406030204" pitchFamily="18" charset="0"/>
                      </a:rPr>
                      <m:t>𝑘</m:t>
                    </m:r>
                    <m:r>
                      <a:rPr lang="en-US" altLang="zh-CN" sz="1600" i="1" dirty="0" err="1">
                        <a:latin typeface="Cambria Math" panose="02040503050406030204" pitchFamily="18" charset="0"/>
                      </a:rPr>
                      <m:t>0, … , </m:t>
                    </m:r>
                    <m:r>
                      <a:rPr lang="en-US" altLang="zh-CN" sz="1600" i="1" dirty="0" err="1">
                        <a:latin typeface="Cambria Math" panose="02040503050406030204" pitchFamily="18" charset="0"/>
                      </a:rPr>
                      <m:t>𝑘</m:t>
                    </m:r>
                    <m:r>
                      <a:rPr lang="en-US" altLang="zh-CN" sz="1600" i="1" dirty="0" err="1">
                        <a:latin typeface="Cambria Math" panose="02040503050406030204" pitchFamily="18" charset="0"/>
                      </a:rPr>
                      <m:t>15)</m:t>
                    </m:r>
                  </m:oMath>
                </a14:m>
                <a:endParaRPr lang="en-US" altLang="zh-CN" sz="1600" i="1" dirty="0" smtClean="0">
                  <a:latin typeface="Cambria Math" panose="02040503050406030204" pitchFamily="18" charset="0"/>
                </a:endParaRPr>
              </a:p>
              <a:p>
                <a:pPr lvl="1"/>
                <a:endParaRPr lang="en-US" altLang="zh-CN" sz="1600" i="1" dirty="0">
                  <a:latin typeface="Cambria Math" panose="02040503050406030204" pitchFamily="18" charset="0"/>
                </a:endParaRPr>
              </a:p>
              <a:p>
                <a:pPr marL="0" lvl="1" indent="0">
                  <a:lnSpc>
                    <a:spcPct val="90000"/>
                  </a:lnSpc>
                  <a:spcBef>
                    <a:spcPts val="900"/>
                  </a:spcBef>
                  <a:buClr>
                    <a:schemeClr val="tx1"/>
                  </a:buClr>
                  <a:buSzPct val="60000"/>
                  <a:buNone/>
                </a:pPr>
                <a:r>
                  <a:rPr lang="en-US" altLang="zh-CN" sz="2400" dirty="0" smtClean="0">
                    <a:solidFill>
                      <a:schemeClr val="accent2">
                        <a:lumMod val="75000"/>
                      </a:schemeClr>
                    </a:solidFill>
                  </a:rPr>
                  <a:t>AES</a:t>
                </a:r>
                <a:r>
                  <a:rPr lang="zh-CN" altLang="en-US" sz="2400" dirty="0">
                    <a:solidFill>
                      <a:schemeClr val="accent2">
                        <a:lumMod val="75000"/>
                      </a:schemeClr>
                    </a:solidFill>
                  </a:rPr>
                  <a:t>加密第二轮访问索引</a:t>
                </a:r>
                <a:endParaRPr lang="en-US" altLang="zh-CN" sz="2400" dirty="0">
                  <a:solidFill>
                    <a:schemeClr val="accent2">
                      <a:lumMod val="75000"/>
                    </a:schemeClr>
                  </a:solidFill>
                </a:endParaRPr>
              </a:p>
              <a:p>
                <a:pPr marL="0" indent="0">
                  <a:buNone/>
                </a:pPr>
                <a:r>
                  <a:rPr lang="en-US" altLang="zh-CN" sz="1600" dirty="0" smtClean="0">
                    <a:solidFill>
                      <a:schemeClr val="tx1"/>
                    </a:solidFill>
                  </a:rPr>
                  <a:t>	</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2</m:t>
                        </m:r>
                      </m:sub>
                    </m:sSub>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0</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0</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5</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5</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r>
                  <a:rPr lang="en-US" altLang="zh-CN" sz="1600" dirty="0">
                    <a:solidFill>
                      <a:schemeClr val="tx1"/>
                    </a:solidFill>
                  </a:rPr>
                  <a:t>2•</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10</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10</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r>
                  <a:rPr lang="en-US" altLang="zh-CN" sz="1600" dirty="0">
                    <a:solidFill>
                      <a:schemeClr val="tx1"/>
                    </a:solidFill>
                  </a:rPr>
                  <a:t>3•</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15</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15</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15</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2</m:t>
                        </m:r>
                      </m:sub>
                    </m:sSub>
                  </m:oMath>
                </a14:m>
                <a:endParaRPr lang="zh-CN" altLang="zh-CN" sz="1600" dirty="0">
                  <a:solidFill>
                    <a:schemeClr val="tx1"/>
                  </a:solidFill>
                </a:endParaRPr>
              </a:p>
              <a:p>
                <a:pPr marL="0" indent="0">
                  <a:buNone/>
                </a:pPr>
                <a:r>
                  <a:rPr lang="en-US" altLang="zh-CN" sz="1600" dirty="0" smtClean="0">
                    <a:solidFill>
                      <a:schemeClr val="tx1"/>
                    </a:solidFill>
                  </a:rPr>
                  <a:t>	</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5</m:t>
                        </m:r>
                      </m:sub>
                    </m:sSub>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4</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4</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m:rPr>
                        <m:nor/>
                      </m:rPr>
                      <a:rPr lang="en-US" altLang="zh-CN" sz="1600" smtClean="0">
                        <a:solidFill>
                          <a:schemeClr val="tx1"/>
                        </a:solidFill>
                      </a:rPr>
                      <m:t>2•</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9</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9</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r>
                  <a:rPr lang="en-US" altLang="zh-CN" sz="1600" dirty="0">
                    <a:solidFill>
                      <a:schemeClr val="tx1"/>
                    </a:solidFill>
                  </a:rPr>
                  <a:t>3•</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14</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14</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3</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3</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14</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15</m:t>
                        </m:r>
                      </m:sub>
                    </m:sSub>
                  </m:oMath>
                </a14:m>
                <a:endParaRPr lang="zh-CN" altLang="zh-CN" sz="1600" dirty="0">
                  <a:solidFill>
                    <a:schemeClr val="tx1"/>
                  </a:solidFill>
                </a:endParaRPr>
              </a:p>
              <a:p>
                <a:pPr marL="0" indent="0">
                  <a:buNone/>
                </a:pPr>
                <a:r>
                  <a:rPr lang="en-US" altLang="zh-CN" sz="1600" dirty="0" smtClean="0">
                    <a:solidFill>
                      <a:schemeClr val="tx1"/>
                    </a:solidFill>
                  </a:rPr>
                  <a:t>	</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8</m:t>
                        </m:r>
                      </m:sub>
                    </m:sSub>
                    <m:r>
                      <a:rPr lang="en-US" altLang="zh-CN" sz="1600">
                        <a:solidFill>
                          <a:schemeClr val="tx1"/>
                        </a:solidFill>
                        <a:latin typeface="Cambria Math" panose="02040503050406030204" pitchFamily="18" charset="0"/>
                      </a:rPr>
                      <m:t>=</m:t>
                    </m:r>
                    <m:r>
                      <m:rPr>
                        <m:nor/>
                      </m:rPr>
                      <a:rPr lang="en-US" altLang="zh-CN" sz="1600">
                        <a:solidFill>
                          <a:schemeClr val="tx1"/>
                        </a:solidFill>
                      </a:rPr>
                      <m:t>2•</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8</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8</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m:rPr>
                        <m:nor/>
                      </m:rPr>
                      <a:rPr lang="en-US" altLang="zh-CN" sz="1600" smtClean="0">
                        <a:solidFill>
                          <a:schemeClr val="tx1"/>
                        </a:solidFill>
                      </a:rPr>
                      <m:t>3•</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13</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13</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2</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2</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7</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7</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13</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0</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4</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8</m:t>
                        </m:r>
                      </m:sub>
                    </m:sSub>
                  </m:oMath>
                </a14:m>
                <a:r>
                  <a:rPr lang="zh-CN" altLang="zh-CN" sz="1600" dirty="0">
                    <a:solidFill>
                      <a:schemeClr val="tx1"/>
                    </a:solidFill>
                  </a:rPr>
                  <a:t>⊕</a:t>
                </a:r>
                <a:r>
                  <a:rPr lang="en-US" altLang="zh-CN" sz="1600" dirty="0">
                    <a:solidFill>
                      <a:schemeClr val="tx1"/>
                    </a:solidFill>
                  </a:rPr>
                  <a:t>1</a:t>
                </a:r>
                <a:endParaRPr lang="en-US" altLang="zh-CN" sz="1600" dirty="0" smtClean="0">
                  <a:solidFill>
                    <a:schemeClr val="tx1"/>
                  </a:solidFill>
                </a:endParaRPr>
              </a:p>
              <a:p>
                <a:pPr marL="0" indent="0">
                  <a:buNone/>
                </a:pPr>
                <a:r>
                  <a:rPr lang="en-US" altLang="zh-CN" sz="1600" dirty="0" smtClean="0">
                    <a:solidFill>
                      <a:schemeClr val="tx1"/>
                    </a:solidFill>
                  </a:rPr>
                  <a:t>	</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15</m:t>
                        </m:r>
                      </m:sub>
                    </m:sSub>
                    <m:r>
                      <a:rPr lang="en-US" altLang="zh-CN" sz="1600" i="1">
                        <a:solidFill>
                          <a:schemeClr val="tx1"/>
                        </a:solidFill>
                        <a:latin typeface="Cambria Math" panose="02040503050406030204" pitchFamily="18" charset="0"/>
                      </a:rPr>
                      <m:t>=</m:t>
                    </m:r>
                    <m:r>
                      <m:rPr>
                        <m:nor/>
                      </m:rPr>
                      <a:rPr lang="en-US" altLang="zh-CN" sz="1600">
                        <a:solidFill>
                          <a:schemeClr val="tx1"/>
                        </a:solidFill>
                      </a:rPr>
                      <m:t>3•</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12</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12</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6</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6</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m:rPr>
                        <m:nor/>
                      </m:rPr>
                      <a:rPr lang="en-US" altLang="zh-CN" sz="1600" smtClean="0">
                        <a:solidFill>
                          <a:schemeClr val="tx1"/>
                        </a:solidFill>
                      </a:rPr>
                      <m:t>2•</m:t>
                    </m:r>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𝑠</m:t>
                    </m:r>
                    <m:r>
                      <a:rPr lang="en-US" altLang="zh-CN" sz="1600" i="1">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𝑝</m:t>
                        </m:r>
                      </m:e>
                      <m:sub>
                        <m:r>
                          <a:rPr lang="en-US" altLang="zh-CN" sz="1600" i="1">
                            <a:solidFill>
                              <a:schemeClr val="tx1"/>
                            </a:solidFill>
                            <a:latin typeface="Cambria Math" panose="02040503050406030204" pitchFamily="18" charset="0"/>
                          </a:rPr>
                          <m:t>11</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11</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r>
                      <a:rPr lang="en-US" altLang="zh-CN" sz="1600" i="1" smtClean="0">
                        <a:solidFill>
                          <a:schemeClr val="tx1"/>
                        </a:solidFill>
                        <a:latin typeface="Cambria Math" panose="02040503050406030204" pitchFamily="18" charset="0"/>
                      </a:rPr>
                      <m:t>𝑠</m:t>
                    </m:r>
                    <m:r>
                      <a:rPr lang="en-US" altLang="zh-CN" sz="1600" i="1" smtClean="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12</m:t>
                        </m:r>
                      </m:sub>
                    </m:sSub>
                    <m:r>
                      <a:rPr lang="en-US" altLang="zh-CN" sz="1600" i="1">
                        <a:solidFill>
                          <a:schemeClr val="tx1"/>
                        </a:solidFill>
                        <a:latin typeface="Cambria Math" panose="02040503050406030204" pitchFamily="18" charset="0"/>
                      </a:rPr>
                      <m:t>)</m:t>
                    </m:r>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15</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3</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7</m:t>
                        </m:r>
                      </m:sub>
                    </m:sSub>
                  </m:oMath>
                </a14:m>
                <a:r>
                  <a:rPr lang="zh-CN" altLang="zh-CN" sz="1600" dirty="0">
                    <a:solidFill>
                      <a:schemeClr val="tx1"/>
                    </a:solidFill>
                  </a:rPr>
                  <a:t>⊕</a:t>
                </a:r>
                <a14:m>
                  <m:oMath xmlns:m="http://schemas.openxmlformats.org/officeDocument/2006/math">
                    <m:sSub>
                      <m:sSubPr>
                        <m:ctrlPr>
                          <a:rPr lang="zh-CN"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𝑘</m:t>
                        </m:r>
                      </m:e>
                      <m:sub>
                        <m:r>
                          <a:rPr lang="en-US" altLang="zh-CN" sz="1600" i="1">
                            <a:solidFill>
                              <a:schemeClr val="tx1"/>
                            </a:solidFill>
                            <a:latin typeface="Cambria Math" panose="02040503050406030204" pitchFamily="18" charset="0"/>
                          </a:rPr>
                          <m:t>11</m:t>
                        </m:r>
                      </m:sub>
                    </m:sSub>
                  </m:oMath>
                </a14:m>
                <a:endParaRPr lang="en-US" altLang="zh-CN" sz="16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p:sp>
            <p:nvSpPr>
              <p:cNvPr id="6" name="内容占位符 2"/>
              <p:cNvSpPr txBox="1">
                <a:spLocks noRot="1" noChangeAspect="1" noMove="1" noResize="1" noEditPoints="1" noAdjustHandles="1" noChangeArrowheads="1" noChangeShapeType="1" noTextEdit="1"/>
              </p:cNvSpPr>
              <p:nvPr/>
            </p:nvSpPr>
            <p:spPr>
              <a:xfrm>
                <a:off x="1259632" y="1347614"/>
                <a:ext cx="8100392" cy="3168352"/>
              </a:xfrm>
              <a:prstGeom prst="rect">
                <a:avLst/>
              </a:prstGeom>
              <a:blipFill>
                <a:blip r:embed="rId2"/>
                <a:stretch>
                  <a:fillRect l="-1205" t="-2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4430207"/>
      </p:ext>
    </p:extLst>
  </p:cSld>
  <p:clrMapOvr>
    <a:masterClrMapping/>
  </p:clrMapOvr>
  <p:transition spd="slow" advClick="0" advTm="3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619672" y="1227951"/>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密钥猜测方式</a:t>
            </a:r>
            <a:endParaRPr lang="zh-CN" altLang="en-US" sz="2100" baseline="-3000" dirty="0">
              <a:latin typeface="微软雅黑" pitchFamily="34" charset="-122"/>
              <a:ea typeface="微软雅黑" pitchFamily="34" charset="-122"/>
            </a:endParaRPr>
          </a:p>
        </p:txBody>
      </p:sp>
      <p:graphicFrame>
        <p:nvGraphicFramePr>
          <p:cNvPr id="8" name="图示 7"/>
          <p:cNvGraphicFramePr/>
          <p:nvPr>
            <p:extLst>
              <p:ext uri="{D42A27DB-BD31-4B8C-83A1-F6EECF244321}">
                <p14:modId xmlns:p14="http://schemas.microsoft.com/office/powerpoint/2010/main" val="1064557810"/>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126165"/>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563638"/>
            <a:ext cx="5202769" cy="194421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lvl="1" indent="0">
              <a:buNone/>
            </a:pPr>
            <a:r>
              <a:rPr lang="en-US" altLang="zh-CN" dirty="0" smtClean="0"/>
              <a:t>	</a:t>
            </a:r>
            <a:r>
              <a:rPr lang="en-US" altLang="zh-CN" sz="1600" dirty="0" smtClean="0"/>
              <a:t>KS</a:t>
            </a:r>
            <a:r>
              <a:rPr lang="zh-CN" altLang="en-US" sz="1600" dirty="0"/>
              <a:t>检验是假设检验中的一种，它可以被用来判断随机抽样中样本与样本或总体与总体之间的关系是由于误差引起的还是由本质差别引起的。假设检验的原理是首先对总体做出某种假设，然后通过抽样的方法来判断是否接受该假设。</a:t>
            </a:r>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032432582"/>
      </p:ext>
    </p:extLst>
  </p:cSld>
  <p:clrMapOvr>
    <a:masterClrMapping/>
  </p:clrMapOvr>
  <p:transition spd="slow" advClick="0" advTm="300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1835696" y="1275606"/>
            <a:ext cx="6112689" cy="3125970"/>
          </a:xfrm>
          <a:prstGeom prst="rect">
            <a:avLst/>
          </a:prstGeom>
        </p:spPr>
      </p:pic>
    </p:spTree>
    <p:extLst>
      <p:ext uri="{BB962C8B-B14F-4D97-AF65-F5344CB8AC3E}">
        <p14:creationId xmlns:p14="http://schemas.microsoft.com/office/powerpoint/2010/main" val="1779211000"/>
      </p:ext>
    </p:extLst>
  </p:cSld>
  <p:clrMapOvr>
    <a:masterClrMapping/>
  </p:clrMapOvr>
  <p:transition spd="slow" advClick="0" advTm="300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第二轮攻击结果</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内容占位符 6"/>
              <p:cNvGraphicFramePr>
                <a:graphicFrameLocks/>
              </p:cNvGraphicFramePr>
              <p:nvPr>
                <p:extLst>
                  <p:ext uri="{D42A27DB-BD31-4B8C-83A1-F6EECF244321}">
                    <p14:modId xmlns:p14="http://schemas.microsoft.com/office/powerpoint/2010/main" val="4223443138"/>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0</m:t>
                                  </m:r>
                                </m:sub>
                              </m:sSub>
                            </m:oMath>
                          </a14:m>
                          <a:r>
                            <a:rPr lang="zh-CN" sz="1000" kern="0" dirty="0">
                              <a:effectLst/>
                            </a:rPr>
                            <a:t>后四位取值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5</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10</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15</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effectLst/>
                            </a:rPr>
                            <a:t>0.9533185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Choice>
        <mc:Fallback xmlns="">
          <p:graphicFrame>
            <p:nvGraphicFramePr>
              <p:cNvPr id="6" name="内容占位符 6"/>
              <p:cNvGraphicFramePr>
                <a:graphicFrameLocks/>
              </p:cNvGraphicFramePr>
              <p:nvPr>
                <p:extLst>
                  <p:ext uri="{D42A27DB-BD31-4B8C-83A1-F6EECF244321}">
                    <p14:modId xmlns:p14="http://schemas.microsoft.com/office/powerpoint/2010/main" val="4223443138"/>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70744" marR="70744" marT="0" marB="0">
                        <a:blipFill>
                          <a:blip r:embed="rId2"/>
                          <a:stretch>
                            <a:fillRect t="-1389" r="-406542" b="-415278"/>
                          </a:stretch>
                        </a:blipFill>
                      </a:tcPr>
                    </a:tc>
                    <a:tc>
                      <a:txBody>
                        <a:bodyPr/>
                        <a:lstStyle/>
                        <a:p>
                          <a:endParaRPr lang="zh-CN"/>
                        </a:p>
                      </a:txBody>
                      <a:tcPr marL="70744" marR="70744" marT="0" marB="0">
                        <a:blipFill>
                          <a:blip r:embed="rId2"/>
                          <a:stretch>
                            <a:fillRect l="-100469" t="-1389" r="-308451" b="-415278"/>
                          </a:stretch>
                        </a:blipFill>
                      </a:tcPr>
                    </a:tc>
                    <a:tc>
                      <a:txBody>
                        <a:bodyPr/>
                        <a:lstStyle/>
                        <a:p>
                          <a:endParaRPr lang="zh-CN"/>
                        </a:p>
                      </a:txBody>
                      <a:tcPr marL="70744" marR="70744" marT="0" marB="0">
                        <a:blipFill>
                          <a:blip r:embed="rId2"/>
                          <a:stretch>
                            <a:fillRect l="-198605" t="-1389" r="-205581" b="-415278"/>
                          </a:stretch>
                        </a:blipFill>
                      </a:tcPr>
                    </a:tc>
                    <a:tc>
                      <a:txBody>
                        <a:bodyPr/>
                        <a:lstStyle/>
                        <a:p>
                          <a:endParaRPr lang="zh-CN"/>
                        </a:p>
                      </a:txBody>
                      <a:tcPr marL="70744" marR="70744" marT="0" marB="0">
                        <a:blipFill>
                          <a:blip r:embed="rId2"/>
                          <a:stretch>
                            <a:fillRect l="-298605" t="-1389" r="-105581" b="-415278"/>
                          </a:stretch>
                        </a:blipFill>
                      </a:tcPr>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effectLst/>
                            </a:rPr>
                            <a:t>0.9533185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1344263022"/>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第二轮攻击结果</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3171548439"/>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9</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3171548439"/>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t="-2778" r="-406542" b="-416667"/>
                          </a:stretch>
                        </a:blipFill>
                      </a:tcPr>
                    </a:tc>
                    <a:tc>
                      <a:txBody>
                        <a:bodyPr/>
                        <a:lstStyle/>
                        <a:p>
                          <a:endParaRPr lang="zh-CN"/>
                        </a:p>
                      </a:txBody>
                      <a:tcPr marL="68580" marR="68580" marT="0" marB="0">
                        <a:blipFill>
                          <a:blip r:embed="rId2"/>
                          <a:stretch>
                            <a:fillRect l="-100469" t="-2778" r="-308451" b="-416667"/>
                          </a:stretch>
                        </a:blipFill>
                      </a:tcPr>
                    </a:tc>
                    <a:tc>
                      <a:txBody>
                        <a:bodyPr/>
                        <a:lstStyle/>
                        <a:p>
                          <a:endParaRPr lang="zh-CN"/>
                        </a:p>
                      </a:txBody>
                      <a:tcPr marL="68580" marR="68580" marT="0" marB="0">
                        <a:blipFill>
                          <a:blip r:embed="rId2"/>
                          <a:stretch>
                            <a:fillRect l="-198605" t="-2778" r="-205581" b="-416667"/>
                          </a:stretch>
                        </a:blipFill>
                      </a:tcPr>
                    </a:tc>
                    <a:tc>
                      <a:txBody>
                        <a:bodyPr/>
                        <a:lstStyle/>
                        <a:p>
                          <a:endParaRPr lang="zh-CN"/>
                        </a:p>
                      </a:txBody>
                      <a:tcPr marL="68580" marR="68580" marT="0" marB="0">
                        <a:blipFill>
                          <a:blip r:embed="rId2"/>
                          <a:stretch>
                            <a:fillRect l="-298605" t="-2778" r="-105581" b="-416667"/>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943329528"/>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第二轮攻击结果</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 name="内容占位符 6"/>
              <p:cNvGraphicFramePr>
                <a:graphicFrameLocks/>
              </p:cNvGraphicFramePr>
              <p:nvPr>
                <p:extLst>
                  <p:ext uri="{D42A27DB-BD31-4B8C-83A1-F6EECF244321}">
                    <p14:modId xmlns:p14="http://schemas.microsoft.com/office/powerpoint/2010/main" val="2346856028"/>
                  </p:ext>
                </p:extLst>
              </p:nvPr>
            </p:nvGraphicFramePr>
            <p:xfrm>
              <a:off x="1060489" y="1851670"/>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8</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7</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8" name="内容占位符 6"/>
              <p:cNvGraphicFramePr>
                <a:graphicFrameLocks/>
              </p:cNvGraphicFramePr>
              <p:nvPr>
                <p:extLst>
                  <p:ext uri="{D42A27DB-BD31-4B8C-83A1-F6EECF244321}">
                    <p14:modId xmlns:p14="http://schemas.microsoft.com/office/powerpoint/2010/main" val="2346856028"/>
                  </p:ext>
                </p:extLst>
              </p:nvPr>
            </p:nvGraphicFramePr>
            <p:xfrm>
              <a:off x="1060489" y="1851670"/>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t="-2778" r="-406542" b="-416667"/>
                          </a:stretch>
                        </a:blipFill>
                      </a:tcPr>
                    </a:tc>
                    <a:tc>
                      <a:txBody>
                        <a:bodyPr/>
                        <a:lstStyle/>
                        <a:p>
                          <a:endParaRPr lang="zh-CN"/>
                        </a:p>
                      </a:txBody>
                      <a:tcPr marL="68580" marR="68580" marT="0" marB="0">
                        <a:blipFill>
                          <a:blip r:embed="rId2"/>
                          <a:stretch>
                            <a:fillRect l="-100469" t="-2778" r="-308451" b="-416667"/>
                          </a:stretch>
                        </a:blipFill>
                      </a:tcPr>
                    </a:tc>
                    <a:tc>
                      <a:txBody>
                        <a:bodyPr/>
                        <a:lstStyle/>
                        <a:p>
                          <a:endParaRPr lang="zh-CN"/>
                        </a:p>
                      </a:txBody>
                      <a:tcPr marL="68580" marR="68580" marT="0" marB="0">
                        <a:blipFill>
                          <a:blip r:embed="rId2"/>
                          <a:stretch>
                            <a:fillRect l="-198605" t="-2778" r="-205581" b="-416667"/>
                          </a:stretch>
                        </a:blipFill>
                      </a:tcPr>
                    </a:tc>
                    <a:tc>
                      <a:txBody>
                        <a:bodyPr/>
                        <a:lstStyle/>
                        <a:p>
                          <a:endParaRPr lang="zh-CN"/>
                        </a:p>
                      </a:txBody>
                      <a:tcPr marL="68580" marR="68580" marT="0" marB="0">
                        <a:blipFill>
                          <a:blip r:embed="rId2"/>
                          <a:stretch>
                            <a:fillRect l="-298605" t="-2778" r="-105581" b="-416667"/>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3480933710"/>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第二轮攻击结果</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2211573235"/>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6</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2211573235"/>
                  </p:ext>
                </p:extLst>
              </p:nvPr>
            </p:nvGraphicFramePr>
            <p:xfrm>
              <a:off x="1060489" y="1779662"/>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t="-2778" r="-406542" b="-416667"/>
                          </a:stretch>
                        </a:blipFill>
                      </a:tcPr>
                    </a:tc>
                    <a:tc>
                      <a:txBody>
                        <a:bodyPr/>
                        <a:lstStyle/>
                        <a:p>
                          <a:endParaRPr lang="zh-CN"/>
                        </a:p>
                      </a:txBody>
                      <a:tcPr marL="68580" marR="68580" marT="0" marB="0">
                        <a:blipFill>
                          <a:blip r:embed="rId2"/>
                          <a:stretch>
                            <a:fillRect l="-100469" t="-2778" r="-308451" b="-416667"/>
                          </a:stretch>
                        </a:blipFill>
                      </a:tcPr>
                    </a:tc>
                    <a:tc>
                      <a:txBody>
                        <a:bodyPr/>
                        <a:lstStyle/>
                        <a:p>
                          <a:endParaRPr lang="zh-CN"/>
                        </a:p>
                      </a:txBody>
                      <a:tcPr marL="68580" marR="68580" marT="0" marB="0">
                        <a:blipFill>
                          <a:blip r:embed="rId2"/>
                          <a:stretch>
                            <a:fillRect l="-198605" t="-2778" r="-205581" b="-416667"/>
                          </a:stretch>
                        </a:blipFill>
                      </a:tcPr>
                    </a:tc>
                    <a:tc>
                      <a:txBody>
                        <a:bodyPr/>
                        <a:lstStyle/>
                        <a:p>
                          <a:endParaRPr lang="zh-CN"/>
                        </a:p>
                      </a:txBody>
                      <a:tcPr marL="68580" marR="68580" marT="0" marB="0">
                        <a:blipFill>
                          <a:blip r:embed="rId2"/>
                          <a:stretch>
                            <a:fillRect l="-298605" t="-2778" r="-105581" b="-416667"/>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2981770769"/>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绪 论</a:t>
            </a:r>
            <a:endParaRPr lang="zh-CN" altLang="en-US" sz="2000" b="1" spc="300" dirty="0">
              <a:solidFill>
                <a:schemeClr val="bg1"/>
              </a:solidFill>
              <a:cs typeface="+mn-ea"/>
              <a:sym typeface="+mn-lt"/>
            </a:endParaRPr>
          </a:p>
        </p:txBody>
      </p:sp>
      <p:sp>
        <p:nvSpPr>
          <p:cNvPr id="18" name="椭圆 11"/>
          <p:cNvSpPr/>
          <p:nvPr/>
        </p:nvSpPr>
        <p:spPr>
          <a:xfrm>
            <a:off x="4097564"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01</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531891" y="3113804"/>
            <a:ext cx="0" cy="1481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113807"/>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选题背景</a:t>
            </a:r>
            <a:endParaRPr lang="zh-CN" altLang="en-US" sz="1200" dirty="0">
              <a:cs typeface="+mn-ea"/>
              <a:sym typeface="+mn-lt"/>
            </a:endParaRPr>
          </a:p>
        </p:txBody>
      </p:sp>
      <p:sp>
        <p:nvSpPr>
          <p:cNvPr id="14" name="TextBox 13"/>
          <p:cNvSpPr txBox="1"/>
          <p:nvPr/>
        </p:nvSpPr>
        <p:spPr>
          <a:xfrm>
            <a:off x="4750104" y="339080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研究意义</a:t>
            </a:r>
            <a:endParaRPr lang="zh-CN" altLang="en-US" sz="1200" dirty="0">
              <a:cs typeface="+mn-ea"/>
              <a:sym typeface="+mn-lt"/>
            </a:endParaRPr>
          </a:p>
        </p:txBody>
      </p:sp>
      <p:sp>
        <p:nvSpPr>
          <p:cNvPr id="17" name="KSO_Shape"/>
          <p:cNvSpPr>
            <a:spLocks/>
          </p:cNvSpPr>
          <p:nvPr/>
        </p:nvSpPr>
        <p:spPr bwMode="auto">
          <a:xfrm>
            <a:off x="3707904" y="3544781"/>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13"/>
          <p:cNvSpPr txBox="1"/>
          <p:nvPr/>
        </p:nvSpPr>
        <p:spPr>
          <a:xfrm>
            <a:off x="4750104" y="366780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综述</a:t>
            </a:r>
            <a:endParaRPr lang="zh-CN" altLang="en-US" sz="1200" dirty="0">
              <a:cs typeface="+mn-ea"/>
              <a:sym typeface="+mn-lt"/>
            </a:endParaRPr>
          </a:p>
        </p:txBody>
      </p:sp>
    </p:spTree>
    <p:extLst>
      <p:ext uri="{BB962C8B-B14F-4D97-AF65-F5344CB8AC3E}">
        <p14:creationId xmlns:p14="http://schemas.microsoft.com/office/powerpoint/2010/main" val="23961966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934"/>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684"/>
                            </p:stCondLst>
                            <p:childTnLst>
                              <p:par>
                                <p:cTn id="20" presetID="12" presetClass="entr" presetSubtype="2"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ppt_x</p:attrName>
                                        </p:attrNameLst>
                                      </p:cBhvr>
                                      <p:tavLst>
                                        <p:tav tm="0">
                                          <p:val>
                                            <p:strVal val="#ppt_x+#ppt_w*1.125000"/>
                                          </p:val>
                                        </p:tav>
                                        <p:tav tm="100000">
                                          <p:val>
                                            <p:strVal val="#ppt_x"/>
                                          </p:val>
                                        </p:tav>
                                      </p:tavLst>
                                    </p:anim>
                                    <p:animEffect transition="in" filter="wipe(left)">
                                      <p:cBhvr>
                                        <p:cTn id="23" dur="500"/>
                                        <p:tgtEl>
                                          <p:spTgt spid="17"/>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3184"/>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1000"/>
                                        <p:tgtEl>
                                          <p:spTgt spid="14"/>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18" grpId="0" animBg="1"/>
      <p:bldP spid="10" grpId="0"/>
      <p:bldP spid="14" grpId="0"/>
      <p:bldP spid="17"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预防措施</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smtClean="0">
                <a:cs typeface="+mn-ea"/>
                <a:sym typeface="+mn-lt"/>
              </a:rPr>
              <a:t>Cache</a:t>
            </a:r>
            <a:r>
              <a:rPr lang="zh-CN" altLang="en-US" sz="1200" dirty="0" smtClean="0">
                <a:cs typeface="+mn-ea"/>
                <a:sym typeface="+mn-lt"/>
              </a:rPr>
              <a:t>攻击漏洞</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预防措施</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04</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405746041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934"/>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684"/>
                            </p:stCondLst>
                            <p:childTnLst>
                              <p:par>
                                <p:cTn id="20" presetID="1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left)">
                                      <p:cBhvr>
                                        <p:cTn id="23" dur="500"/>
                                        <p:tgtEl>
                                          <p:spTgt spid="10"/>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3184"/>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ppt_x</p:attrName>
                                        </p:attrNameLst>
                                      </p:cBhvr>
                                      <p:tavLst>
                                        <p:tav tm="0">
                                          <p:val>
                                            <p:strVal val="#ppt_x-#ppt_w*1.125000"/>
                                          </p:val>
                                        </p:tav>
                                        <p:tav tm="100000">
                                          <p:val>
                                            <p:strVal val="#ppt_x"/>
                                          </p:val>
                                        </p:tav>
                                      </p:tavLst>
                                    </p:anim>
                                    <p:animEffect transition="in" filter="wipe(right)">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54" grpId="0"/>
      <p:bldP spid="1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475656" y="1635646"/>
            <a:ext cx="2016224" cy="215444"/>
          </a:xfrm>
          <a:prstGeom prst="rect">
            <a:avLst/>
          </a:prstGeom>
          <a:noFill/>
        </p:spPr>
        <p:txBody>
          <a:bodyPr wrap="square" lIns="56620" tIns="0" rIns="56620" bIns="0" rtlCol="0" anchor="t">
            <a:spAutoFit/>
          </a:bodyPr>
          <a:lstStyle/>
          <a:p>
            <a:r>
              <a:rPr lang="en-US" altLang="zh-CN" sz="2100" baseline="-3000" dirty="0">
                <a:latin typeface="微软雅黑" pitchFamily="34" charset="-122"/>
                <a:ea typeface="微软雅黑" pitchFamily="34" charset="-122"/>
              </a:rPr>
              <a:t>C</a:t>
            </a:r>
            <a:r>
              <a:rPr lang="en-US" altLang="zh-CN" sz="2100" baseline="-3000" dirty="0" smtClean="0">
                <a:latin typeface="微软雅黑" pitchFamily="34" charset="-122"/>
                <a:ea typeface="微软雅黑" pitchFamily="34" charset="-122"/>
              </a:rPr>
              <a:t>ache</a:t>
            </a:r>
            <a:r>
              <a:rPr lang="zh-CN" altLang="en-US" sz="2100" baseline="-3000" dirty="0" smtClean="0">
                <a:latin typeface="微软雅黑" pitchFamily="34" charset="-122"/>
                <a:ea typeface="微软雅黑" pitchFamily="34" charset="-122"/>
              </a:rPr>
              <a:t>攻击漏洞</a:t>
            </a:r>
            <a:endParaRPr lang="zh-CN" altLang="en-US" sz="2100" baseline="-3000" dirty="0">
              <a:latin typeface="微软雅黑" pitchFamily="34" charset="-122"/>
              <a:ea typeface="微软雅黑" pitchFamily="34" charset="-122"/>
            </a:endParaRPr>
          </a:p>
        </p:txBody>
      </p:sp>
      <p:cxnSp>
        <p:nvCxnSpPr>
          <p:cNvPr id="3" name="直接连接符 2"/>
          <p:cNvCxnSpPr/>
          <p:nvPr/>
        </p:nvCxnSpPr>
        <p:spPr>
          <a:xfrm>
            <a:off x="1475656" y="206769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2411760" y="2139702"/>
            <a:ext cx="5202769" cy="208823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buFont typeface="Wingdings" panose="05000000000000000000" pitchFamily="2" charset="2"/>
              <a:buChar char="p"/>
            </a:pPr>
            <a:r>
              <a:rPr lang="en-US" altLang="zh-CN" sz="1600" dirty="0" smtClean="0"/>
              <a:t>Cache</a:t>
            </a:r>
            <a:r>
              <a:rPr lang="zh-CN" altLang="en-US" sz="1600" dirty="0"/>
              <a:t>设计缺陷</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操作系统缺陷</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应用程序漏洞</a:t>
            </a:r>
            <a:endParaRPr lang="en-US" altLang="zh-CN" sz="16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580040347"/>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619672" y="1255862"/>
            <a:ext cx="4032448" cy="307777"/>
          </a:xfrm>
          <a:prstGeom prst="rect">
            <a:avLst/>
          </a:prstGeom>
          <a:noFill/>
        </p:spPr>
        <p:txBody>
          <a:bodyPr wrap="square" lIns="56620" tIns="0" rIns="56620" bIns="0" rtlCol="0" anchor="t">
            <a:spAutoFit/>
          </a:bodyPr>
          <a:lstStyle/>
          <a:p>
            <a:r>
              <a:rPr lang="zh-CN" altLang="en-US" sz="2000" dirty="0"/>
              <a:t>针对</a:t>
            </a:r>
            <a:r>
              <a:rPr lang="en-US" altLang="zh-CN" sz="2000" dirty="0"/>
              <a:t>AES</a:t>
            </a:r>
            <a:r>
              <a:rPr lang="zh-CN" altLang="en-US" sz="2000" dirty="0"/>
              <a:t>预防</a:t>
            </a:r>
            <a:r>
              <a:rPr lang="en-US" altLang="zh-CN" sz="2000" dirty="0"/>
              <a:t>Cache</a:t>
            </a:r>
            <a:r>
              <a:rPr lang="zh-CN" altLang="en-US" sz="2000" dirty="0"/>
              <a:t>攻击的措施</a:t>
            </a:r>
            <a:endParaRPr lang="en-US" altLang="zh-CN" sz="2000" dirty="0"/>
          </a:p>
        </p:txBody>
      </p:sp>
      <p:cxnSp>
        <p:nvCxnSpPr>
          <p:cNvPr id="3" name="直接连接符 2"/>
          <p:cNvCxnSpPr/>
          <p:nvPr/>
        </p:nvCxnSpPr>
        <p:spPr>
          <a:xfrm>
            <a:off x="1619672" y="170765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2339752" y="1851670"/>
            <a:ext cx="5202769" cy="244827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buFont typeface="Wingdings" panose="05000000000000000000" pitchFamily="2" charset="2"/>
              <a:buChar char="p"/>
            </a:pPr>
            <a:r>
              <a:rPr lang="zh-CN" altLang="en-US" sz="1600" dirty="0"/>
              <a:t>避免内存访问</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修改索引表</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动态索引表</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限制操作系统支持</a:t>
            </a:r>
            <a:endParaRPr lang="en-US" altLang="zh-CN" sz="16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713802864"/>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研究成果</a:t>
            </a:r>
            <a:endParaRPr lang="zh-CN" altLang="en-US" sz="2000" b="1" spc="300" dirty="0">
              <a:solidFill>
                <a:schemeClr val="bg1"/>
              </a:solidFill>
              <a:cs typeface="+mn-ea"/>
              <a:sym typeface="+mn-lt"/>
            </a:endParaRPr>
          </a:p>
        </p:txBody>
      </p:sp>
      <p:sp>
        <p:nvSpPr>
          <p:cNvPr id="30" name="TextBox 29"/>
          <p:cNvSpPr txBox="1"/>
          <p:nvPr/>
        </p:nvSpPr>
        <p:spPr>
          <a:xfrm>
            <a:off x="4716016" y="336383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科研成果</a:t>
            </a:r>
            <a:endParaRPr lang="zh-CN" altLang="en-US" sz="1200" dirty="0" smtClean="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06</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429793"/>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104912295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934"/>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684"/>
                            </p:stCondLst>
                            <p:childTnLst>
                              <p:par>
                                <p:cTn id="20" presetID="1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left)">
                                      <p:cBhvr>
                                        <p:cTn id="23" dur="500"/>
                                        <p:tgtEl>
                                          <p:spTgt spid="10"/>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3184"/>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1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4032448" cy="307777"/>
          </a:xfrm>
          <a:prstGeom prst="rect">
            <a:avLst/>
          </a:prstGeom>
          <a:noFill/>
        </p:spPr>
        <p:txBody>
          <a:bodyPr wrap="square" lIns="56620" tIns="0" rIns="56620" bIns="0" rtlCol="0" anchor="t">
            <a:spAutoFit/>
          </a:bodyPr>
          <a:lstStyle/>
          <a:p>
            <a:r>
              <a:rPr lang="zh-CN" altLang="en-US" sz="2000" dirty="0" smtClean="0"/>
              <a:t>研究期间发表论文</a:t>
            </a:r>
            <a:endParaRPr lang="en-US" altLang="zh-CN" sz="2000" dirty="0"/>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1115616" y="1851670"/>
            <a:ext cx="6336704" cy="576064"/>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100" dirty="0"/>
              <a:t>[1] Bo Li, Bo Jiang. Cache Attack on AES for Android Smartphone* [A].</a:t>
            </a:r>
            <a:r>
              <a:rPr lang="en-US" altLang="zh-CN" sz="1100" dirty="0" err="1"/>
              <a:t>ICCSP,2018</a:t>
            </a:r>
            <a:r>
              <a:rPr lang="en-US" altLang="zh-CN" sz="1100" dirty="0" smtClean="0"/>
              <a:t>.(</a:t>
            </a:r>
            <a:r>
              <a:rPr lang="zh-CN" altLang="en-US" sz="1100" dirty="0" smtClean="0"/>
              <a:t>已录用</a:t>
            </a:r>
            <a:r>
              <a:rPr lang="en-US" altLang="zh-CN" sz="1100" dirty="0" smtClean="0"/>
              <a:t>)</a:t>
            </a:r>
            <a:endParaRPr lang="zh-CN" altLang="zh-CN" sz="1100" dirty="0"/>
          </a:p>
          <a:p>
            <a:pPr marL="0" indent="0">
              <a:buNone/>
            </a:pPr>
            <a:r>
              <a:rPr lang="en-US" altLang="zh-CN" sz="1100" dirty="0"/>
              <a:t>[2] </a:t>
            </a:r>
            <a:r>
              <a:rPr lang="zh-CN" altLang="zh-CN" sz="1100" dirty="0"/>
              <a:t>李勃</a:t>
            </a:r>
            <a:r>
              <a:rPr lang="en-US" altLang="zh-CN" sz="1100" dirty="0"/>
              <a:t>. </a:t>
            </a:r>
            <a:r>
              <a:rPr lang="zh-CN" altLang="zh-CN" sz="1100" dirty="0"/>
              <a:t>基于</a:t>
            </a:r>
            <a:r>
              <a:rPr lang="en-US" altLang="zh-CN" sz="1100" dirty="0"/>
              <a:t> ARM </a:t>
            </a:r>
            <a:r>
              <a:rPr lang="zh-CN" altLang="zh-CN" sz="1100" dirty="0"/>
              <a:t>处理器的</a:t>
            </a:r>
            <a:r>
              <a:rPr lang="en-US" altLang="zh-CN" sz="1100" dirty="0"/>
              <a:t> AES </a:t>
            </a:r>
            <a:r>
              <a:rPr lang="zh-CN" altLang="zh-CN" sz="1100" dirty="0"/>
              <a:t>缓存攻击技术研究</a:t>
            </a:r>
            <a:r>
              <a:rPr lang="en-US" altLang="zh-CN" sz="1100" dirty="0"/>
              <a:t>[J]. </a:t>
            </a:r>
            <a:r>
              <a:rPr lang="zh-CN" altLang="zh-CN" sz="1100" dirty="0"/>
              <a:t>软件工程与应用</a:t>
            </a:r>
            <a:r>
              <a:rPr lang="en-US" altLang="zh-CN" sz="1100" dirty="0"/>
              <a:t>, 2018, 7(1): 1-12</a:t>
            </a:r>
            <a:r>
              <a:rPr lang="en-US" altLang="zh-CN" sz="1100" dirty="0" smtClean="0"/>
              <a:t>.(</a:t>
            </a:r>
            <a:r>
              <a:rPr lang="zh-CN" altLang="en-US" sz="1100" dirty="0" smtClean="0"/>
              <a:t>已录用</a:t>
            </a:r>
            <a:r>
              <a:rPr lang="en-US" altLang="zh-CN" sz="1100" dirty="0" smtClean="0"/>
              <a:t>)</a:t>
            </a:r>
            <a:endParaRPr lang="zh-CN" altLang="zh-CN" sz="11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94886991"/>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283718"/>
            <a:ext cx="5466847" cy="3307495"/>
          </a:xfrm>
          <a:prstGeom prst="rect">
            <a:avLst/>
          </a:prstGeom>
        </p:spPr>
      </p:pic>
      <p:cxnSp>
        <p:nvCxnSpPr>
          <p:cNvPr id="9" name="直接连接符 8"/>
          <p:cNvCxnSpPr/>
          <p:nvPr/>
        </p:nvCxnSpPr>
        <p:spPr>
          <a:xfrm>
            <a:off x="2699792" y="1799924"/>
            <a:ext cx="3600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755576" y="2499742"/>
            <a:ext cx="4815949" cy="658805"/>
          </a:xfrm>
        </p:spPr>
        <p:txBody>
          <a:bodyPr/>
          <a:lstStyle/>
          <a:p>
            <a:pPr algn="r"/>
            <a:r>
              <a:rPr lang="zh-CN" altLang="en-US" sz="4400" dirty="0" smtClean="0">
                <a:latin typeface="+mn-lt"/>
                <a:ea typeface="+mn-ea"/>
                <a:cs typeface="+mn-ea"/>
                <a:sym typeface="+mn-lt"/>
              </a:rPr>
              <a:t>感谢老师批评指正</a:t>
            </a:r>
            <a:endParaRPr lang="zh-CN" altLang="en-US" sz="4400" dirty="0">
              <a:latin typeface="+mn-lt"/>
              <a:ea typeface="+mn-ea"/>
              <a:cs typeface="+mn-ea"/>
              <a:sym typeface="+mn-lt"/>
            </a:endParaRPr>
          </a:p>
        </p:txBody>
      </p:sp>
      <p:pic>
        <p:nvPicPr>
          <p:cNvPr id="1026" name="Picture 2" descr="https://ss0.bdstatic.com/94oJfD_bAAcT8t7mm9GUKT-xh_/timg?image&amp;quality=100&amp;size=b4000_4000&amp;sec=1519708847&amp;di=469085ec36858e179e8b89bf2f11f2e0&amp;src=http://www.buaa.edu.cn/__local/B/CD/A6/968D8F6600C0B8195CD59008BF5_9249A080_12AB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46" y="268152"/>
            <a:ext cx="2123578" cy="21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4396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iterate type="lt">
                                    <p:tmPct val="2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par>
                          <p:cTn id="13" fill="hold">
                            <p:stCondLst>
                              <p:cond delay="3400"/>
                            </p:stCondLst>
                            <p:childTnLst>
                              <p:par>
                                <p:cTn id="14" presetID="14" presetClass="entr" presetSubtype="1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50723" y="2739598"/>
            <a:ext cx="1658570" cy="1572506"/>
            <a:chOff x="3065829" y="2668267"/>
            <a:chExt cx="1872107" cy="1761728"/>
          </a:xfrm>
        </p:grpSpPr>
        <p:sp>
          <p:nvSpPr>
            <p:cNvPr id="9" name="椭圆 8"/>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44425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1" name="椭圆 10"/>
            <p:cNvSpPr/>
            <p:nvPr/>
          </p:nvSpPr>
          <p:spPr>
            <a:xfrm>
              <a:off x="34392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9" name="组合 28"/>
          <p:cNvGrpSpPr/>
          <p:nvPr/>
        </p:nvGrpSpPr>
        <p:grpSpPr>
          <a:xfrm>
            <a:off x="2046490" y="1302913"/>
            <a:ext cx="6345323" cy="975431"/>
            <a:chOff x="2954339" y="1279908"/>
            <a:chExt cx="7162269" cy="1092808"/>
          </a:xfrm>
        </p:grpSpPr>
        <p:sp>
          <p:nvSpPr>
            <p:cNvPr id="30" name="矩形 29"/>
            <p:cNvSpPr>
              <a:spLocks noChangeArrowheads="1"/>
            </p:cNvSpPr>
            <p:nvPr/>
          </p:nvSpPr>
          <p:spPr bwMode="auto">
            <a:xfrm>
              <a:off x="2954339" y="1694800"/>
              <a:ext cx="7162269" cy="6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50" dirty="0"/>
                <a:t>在</a:t>
              </a:r>
              <a:r>
                <a:rPr lang="en-US" altLang="zh-CN" sz="1050" dirty="0" err="1"/>
                <a:t>x86</a:t>
              </a:r>
              <a:r>
                <a:rPr lang="zh-CN" altLang="en-US" sz="1050" dirty="0"/>
                <a:t>平台上，</a:t>
              </a:r>
              <a:r>
                <a:rPr lang="en-US" altLang="zh-CN" sz="1050" dirty="0"/>
                <a:t>cache</a:t>
              </a:r>
              <a:r>
                <a:rPr lang="zh-CN" altLang="en-US" sz="1050" dirty="0"/>
                <a:t>攻击被证明是一种强大的攻击方法</a:t>
              </a:r>
              <a:r>
                <a:rPr lang="zh-CN" altLang="en-US" sz="1050" dirty="0" smtClean="0"/>
                <a:t>，然而</a:t>
              </a:r>
              <a:r>
                <a:rPr lang="en-US" altLang="zh-CN" sz="1050" dirty="0"/>
                <a:t>ARM</a:t>
              </a:r>
              <a:r>
                <a:rPr lang="zh-CN" altLang="en-US" sz="1050" dirty="0"/>
                <a:t>体系与</a:t>
              </a:r>
              <a:r>
                <a:rPr lang="en-US" altLang="zh-CN" sz="1050" dirty="0" err="1"/>
                <a:t>x86</a:t>
              </a:r>
              <a:r>
                <a:rPr lang="zh-CN" altLang="en-US" sz="1050" dirty="0"/>
                <a:t>体系差异较大，难以对手机实施有效的跨核</a:t>
              </a:r>
              <a:r>
                <a:rPr lang="en-US" altLang="zh-CN" sz="1050" dirty="0"/>
                <a:t>cache</a:t>
              </a:r>
              <a:r>
                <a:rPr lang="zh-CN" altLang="en-US" sz="1050" dirty="0"/>
                <a:t>攻击。</a:t>
              </a:r>
              <a:endParaRPr lang="en-US" altLang="zh-CN" sz="1050" dirty="0"/>
            </a:p>
            <a:p>
              <a:pPr>
                <a:lnSpc>
                  <a:spcPct val="130000"/>
                </a:lnSpc>
              </a:pPr>
              <a:endParaRPr lang="en-US" altLang="zh-CN" sz="105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706612" cy="362053"/>
            </a:xfrm>
            <a:prstGeom prst="rect">
              <a:avLst/>
            </a:prstGeom>
          </p:spPr>
          <p:txBody>
            <a:bodyPr wrap="none">
              <a:spAutoFit/>
            </a:bodyPr>
            <a:lstStyle/>
            <a:p>
              <a:r>
                <a:rPr lang="en-US" altLang="zh-CN" sz="1500" dirty="0" smtClean="0">
                  <a:latin typeface="微软雅黑" pitchFamily="34" charset="-122"/>
                  <a:ea typeface="微软雅黑" pitchFamily="34" charset="-122"/>
                </a:rPr>
                <a:t>Cache</a:t>
              </a:r>
              <a:r>
                <a:rPr lang="zh-CN" altLang="en-US" sz="1500" dirty="0" smtClean="0">
                  <a:latin typeface="微软雅黑" pitchFamily="34" charset="-122"/>
                  <a:ea typeface="微软雅黑" pitchFamily="34" charset="-122"/>
                </a:rPr>
                <a:t>攻击背景</a:t>
              </a:r>
              <a:endParaRPr lang="zh-CN" altLang="en-US" sz="1500" dirty="0">
                <a:latin typeface="微软雅黑" pitchFamily="34" charset="-122"/>
                <a:ea typeface="微软雅黑" pitchFamily="34" charset="-122"/>
              </a:endParaRPr>
            </a:p>
          </p:txBody>
        </p:sp>
      </p:grpSp>
      <p:grpSp>
        <p:nvGrpSpPr>
          <p:cNvPr id="32" name="组合 31"/>
          <p:cNvGrpSpPr/>
          <p:nvPr/>
        </p:nvGrpSpPr>
        <p:grpSpPr>
          <a:xfrm>
            <a:off x="4560074" y="3108071"/>
            <a:ext cx="829330" cy="835560"/>
            <a:chOff x="3254772" y="2872916"/>
            <a:chExt cx="936104" cy="936104"/>
          </a:xfrm>
        </p:grpSpPr>
        <p:sp>
          <p:nvSpPr>
            <p:cNvPr id="33" name="椭圆 32"/>
            <p:cNvSpPr/>
            <p:nvPr/>
          </p:nvSpPr>
          <p:spPr>
            <a:xfrm>
              <a:off x="3254772" y="2872916"/>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矩形 33"/>
            <p:cNvSpPr/>
            <p:nvPr/>
          </p:nvSpPr>
          <p:spPr>
            <a:xfrm>
              <a:off x="3469764" y="3187079"/>
              <a:ext cx="631838" cy="323262"/>
            </a:xfrm>
            <a:prstGeom prst="rect">
              <a:avLst/>
            </a:prstGeom>
          </p:spPr>
          <p:txBody>
            <a:bodyPr wrap="none">
              <a:spAutoFit/>
            </a:bodyPr>
            <a:lstStyle/>
            <a:p>
              <a:r>
                <a:rPr lang="zh-CN" altLang="en-US" sz="1275" dirty="0" smtClean="0">
                  <a:solidFill>
                    <a:schemeClr val="bg1"/>
                  </a:solidFill>
                  <a:latin typeface="微软雅黑" pitchFamily="34" charset="-122"/>
                  <a:ea typeface="微软雅黑" pitchFamily="34" charset="-122"/>
                </a:rPr>
                <a:t>差异</a:t>
              </a:r>
              <a:r>
                <a:rPr lang="en-US" altLang="zh-CN" sz="1275" dirty="0" smtClean="0">
                  <a:solidFill>
                    <a:schemeClr val="bg1"/>
                  </a:solidFill>
                  <a:latin typeface="微软雅黑" pitchFamily="34" charset="-122"/>
                  <a:ea typeface="微软雅黑" pitchFamily="34" charset="-122"/>
                </a:rPr>
                <a:t> </a:t>
              </a:r>
              <a:endParaRPr lang="zh-CN" altLang="en-US" sz="1275" dirty="0">
                <a:solidFill>
                  <a:schemeClr val="bg1"/>
                </a:solidFill>
                <a:latin typeface="微软雅黑" pitchFamily="34" charset="-122"/>
                <a:ea typeface="微软雅黑" pitchFamily="34" charset="-122"/>
              </a:endParaRPr>
            </a:p>
          </p:txBody>
        </p:sp>
      </p:grpSp>
      <p:grpSp>
        <p:nvGrpSpPr>
          <p:cNvPr id="35" name="组合 34"/>
          <p:cNvGrpSpPr/>
          <p:nvPr/>
        </p:nvGrpSpPr>
        <p:grpSpPr>
          <a:xfrm>
            <a:off x="5984236" y="3097841"/>
            <a:ext cx="1759429" cy="817401"/>
            <a:chOff x="789157" y="3505487"/>
            <a:chExt cx="1985951" cy="915759"/>
          </a:xfrm>
        </p:grpSpPr>
        <p:sp>
          <p:nvSpPr>
            <p:cNvPr id="36" name="TextBox 35"/>
            <p:cNvSpPr txBox="1"/>
            <p:nvPr/>
          </p:nvSpPr>
          <p:spPr>
            <a:xfrm>
              <a:off x="789157" y="3505487"/>
              <a:ext cx="990096" cy="336191"/>
            </a:xfrm>
            <a:prstGeom prst="rect">
              <a:avLst/>
            </a:prstGeom>
            <a:noFill/>
          </p:spPr>
          <p:txBody>
            <a:bodyPr wrap="none" rtlCol="0">
              <a:spAutoFit/>
            </a:bodyPr>
            <a:lstStyle/>
            <a:p>
              <a:r>
                <a:rPr lang="zh-CN" altLang="en-US" sz="1350" dirty="0" smtClean="0">
                  <a:latin typeface="微软雅黑" pitchFamily="34" charset="-122"/>
                  <a:ea typeface="微软雅黑" pitchFamily="34" charset="-122"/>
                </a:rPr>
                <a:t>移动设备</a:t>
              </a:r>
              <a:endParaRPr lang="zh-CN" altLang="en-US" sz="1350" dirty="0">
                <a:latin typeface="微软雅黑" pitchFamily="34" charset="-122"/>
                <a:ea typeface="微软雅黑" pitchFamily="34" charset="-122"/>
              </a:endParaRPr>
            </a:p>
          </p:txBody>
        </p:sp>
        <p:sp>
          <p:nvSpPr>
            <p:cNvPr id="37" name="矩形 36"/>
            <p:cNvSpPr/>
            <p:nvPr/>
          </p:nvSpPr>
          <p:spPr>
            <a:xfrm>
              <a:off x="812496" y="3800585"/>
              <a:ext cx="1962612" cy="620661"/>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精简指令集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zh-CN" altLang="en-US" sz="1050" dirty="0" smtClean="0">
                  <a:solidFill>
                    <a:sysClr val="windowText" lastClr="000000"/>
                  </a:solidFill>
                  <a:latin typeface="微软雅黑" pitchFamily="34" charset="-122"/>
                  <a:ea typeface="微软雅黑" pitchFamily="34" charset="-122"/>
                </a:rPr>
                <a:t>伪随机替换策略</a:t>
              </a:r>
              <a:endParaRPr lang="en-US" altLang="zh-CN" sz="1050" dirty="0">
                <a:solidFill>
                  <a:schemeClr val="tx1">
                    <a:lumMod val="75000"/>
                    <a:lumOff val="25000"/>
                  </a:schemeClr>
                </a:solidFill>
                <a:latin typeface="Arial" charset="0"/>
              </a:endParaRPr>
            </a:p>
          </p:txBody>
        </p:sp>
      </p:grpSp>
      <p:grpSp>
        <p:nvGrpSpPr>
          <p:cNvPr id="38" name="组合 37"/>
          <p:cNvGrpSpPr/>
          <p:nvPr/>
        </p:nvGrpSpPr>
        <p:grpSpPr>
          <a:xfrm>
            <a:off x="2154160" y="3106307"/>
            <a:ext cx="1738751" cy="808933"/>
            <a:chOff x="812496" y="3514973"/>
            <a:chExt cx="1962612" cy="906274"/>
          </a:xfrm>
        </p:grpSpPr>
        <p:sp>
          <p:nvSpPr>
            <p:cNvPr id="39" name="TextBox 38"/>
            <p:cNvSpPr txBox="1"/>
            <p:nvPr/>
          </p:nvSpPr>
          <p:spPr>
            <a:xfrm>
              <a:off x="864408" y="3514973"/>
              <a:ext cx="1006598" cy="336192"/>
            </a:xfrm>
            <a:prstGeom prst="rect">
              <a:avLst/>
            </a:prstGeom>
            <a:noFill/>
          </p:spPr>
          <p:txBody>
            <a:bodyPr wrap="none" rtlCol="0">
              <a:spAutoFit/>
            </a:bodyPr>
            <a:lstStyle/>
            <a:p>
              <a:r>
                <a:rPr lang="en-US" altLang="zh-CN" sz="1350" dirty="0" smtClean="0">
                  <a:latin typeface="微软雅黑" pitchFamily="34" charset="-122"/>
                  <a:ea typeface="微软雅黑" pitchFamily="34" charset="-122"/>
                </a:rPr>
                <a:t>Intel </a:t>
              </a:r>
              <a:r>
                <a:rPr lang="en-US" altLang="zh-CN" sz="1350" dirty="0" err="1" smtClean="0">
                  <a:latin typeface="微软雅黑" pitchFamily="34" charset="-122"/>
                  <a:ea typeface="微软雅黑" pitchFamily="34" charset="-122"/>
                </a:rPr>
                <a:t>x86</a:t>
              </a:r>
              <a:endParaRPr lang="zh-CN" altLang="en-US" sz="1350" dirty="0">
                <a:latin typeface="微软雅黑" pitchFamily="34" charset="-122"/>
                <a:ea typeface="微软雅黑" pitchFamily="34" charset="-122"/>
              </a:endParaRPr>
            </a:p>
          </p:txBody>
        </p:sp>
        <p:sp>
          <p:nvSpPr>
            <p:cNvPr id="40" name="矩形 39"/>
            <p:cNvSpPr/>
            <p:nvPr/>
          </p:nvSpPr>
          <p:spPr>
            <a:xfrm>
              <a:off x="812496" y="3800585"/>
              <a:ext cx="1962612" cy="620662"/>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复杂指令集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LRU</a:t>
              </a:r>
              <a:r>
                <a:rPr lang="zh-CN" altLang="en-US" sz="1050" dirty="0" smtClean="0">
                  <a:solidFill>
                    <a:sysClr val="windowText" lastClr="000000"/>
                  </a:solidFill>
                  <a:latin typeface="微软雅黑" pitchFamily="34" charset="-122"/>
                  <a:ea typeface="微软雅黑" pitchFamily="34" charset="-122"/>
                </a:rPr>
                <a:t>替换策略</a:t>
              </a:r>
              <a:endParaRPr lang="en-US" altLang="zh-CN" sz="1050" dirty="0">
                <a:solidFill>
                  <a:schemeClr val="tx1">
                    <a:lumMod val="75000"/>
                    <a:lumOff val="25000"/>
                  </a:schemeClr>
                </a:solidFill>
                <a:latin typeface="Arial" charset="0"/>
              </a:endParaRPr>
            </a:p>
          </p:txBody>
        </p:sp>
      </p:grpSp>
    </p:spTree>
    <p:extLst>
      <p:ext uri="{BB962C8B-B14F-4D97-AF65-F5344CB8AC3E}">
        <p14:creationId xmlns:p14="http://schemas.microsoft.com/office/powerpoint/2010/main" val="633393051"/>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Right)">
                                      <p:cBhvr>
                                        <p:cTn id="7" dur="1000"/>
                                        <p:tgtEl>
                                          <p:spTgt spid="29"/>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style.rotation</p:attrName>
                                        </p:attrNameLst>
                                      </p:cBhvr>
                                      <p:tavLst>
                                        <p:tav tm="0">
                                          <p:val>
                                            <p:fltVal val="360"/>
                                          </p:val>
                                        </p:tav>
                                        <p:tav tm="100000">
                                          <p:val>
                                            <p:fltVal val="0"/>
                                          </p:val>
                                        </p:tav>
                                      </p:tavLst>
                                    </p:anim>
                                    <p:animEffect transition="in" filter="fade">
                                      <p:cBhvr>
                                        <p:cTn id="13" dur="1000"/>
                                        <p:tgtEl>
                                          <p:spTgt spid="8"/>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32"/>
                                        </p:tgtEl>
                                        <p:attrNameLst>
                                          <p:attrName>style.visibility</p:attrName>
                                        </p:attrNameLst>
                                      </p:cBhvr>
                                      <p:to>
                                        <p:strVal val="visible"/>
                                      </p:to>
                                    </p:set>
                                    <p:anim calcmode="lin" valueType="num">
                                      <p:cBhvr>
                                        <p:cTn id="16" dur="1000" fill="hold"/>
                                        <p:tgtEl>
                                          <p:spTgt spid="32"/>
                                        </p:tgtEl>
                                        <p:attrNameLst>
                                          <p:attrName>ppt_w</p:attrName>
                                        </p:attrNameLst>
                                      </p:cBhvr>
                                      <p:tavLst>
                                        <p:tav tm="0">
                                          <p:val>
                                            <p:fltVal val="0"/>
                                          </p:val>
                                        </p:tav>
                                        <p:tav tm="100000">
                                          <p:val>
                                            <p:strVal val="#ppt_w"/>
                                          </p:val>
                                        </p:tav>
                                      </p:tavLst>
                                    </p:anim>
                                    <p:anim calcmode="lin" valueType="num">
                                      <p:cBhvr>
                                        <p:cTn id="17" dur="1000" fill="hold"/>
                                        <p:tgtEl>
                                          <p:spTgt spid="32"/>
                                        </p:tgtEl>
                                        <p:attrNameLst>
                                          <p:attrName>ppt_h</p:attrName>
                                        </p:attrNameLst>
                                      </p:cBhvr>
                                      <p:tavLst>
                                        <p:tav tm="0">
                                          <p:val>
                                            <p:fltVal val="0"/>
                                          </p:val>
                                        </p:tav>
                                        <p:tav tm="100000">
                                          <p:val>
                                            <p:strVal val="#ppt_h"/>
                                          </p:val>
                                        </p:tav>
                                      </p:tavLst>
                                    </p:anim>
                                    <p:anim calcmode="lin" valueType="num">
                                      <p:cBhvr>
                                        <p:cTn id="18" dur="1000" fill="hold"/>
                                        <p:tgtEl>
                                          <p:spTgt spid="32"/>
                                        </p:tgtEl>
                                        <p:attrNameLst>
                                          <p:attrName>style.rotation</p:attrName>
                                        </p:attrNameLst>
                                      </p:cBhvr>
                                      <p:tavLst>
                                        <p:tav tm="0">
                                          <p:val>
                                            <p:fltVal val="360"/>
                                          </p:val>
                                        </p:tav>
                                        <p:tav tm="100000">
                                          <p:val>
                                            <p:fltVal val="0"/>
                                          </p:val>
                                        </p:tav>
                                      </p:tavLst>
                                    </p:anim>
                                    <p:animEffect transition="in" filter="fade">
                                      <p:cBhvr>
                                        <p:cTn id="19" dur="1000"/>
                                        <p:tgtEl>
                                          <p:spTgt spid="32"/>
                                        </p:tgtEl>
                                      </p:cBhvr>
                                    </p:animEffect>
                                  </p:childTnLst>
                                </p:cTn>
                              </p:par>
                              <p:par>
                                <p:cTn id="20" presetID="22" presetClass="entr" presetSubtype="2" fill="hold" nodeType="withEffect">
                                  <p:stCondLst>
                                    <p:cond delay="200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par>
                                <p:cTn id="23" presetID="22" presetClass="entr" presetSubtype="8" fill="hold"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606857" y="1690915"/>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27" name="矩形 26"/>
          <p:cNvSpPr/>
          <p:nvPr/>
        </p:nvSpPr>
        <p:spPr>
          <a:xfrm>
            <a:off x="4122769" y="1558782"/>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实现典型攻击案例</a:t>
            </a:r>
            <a:endParaRPr lang="zh-CN" altLang="en-US" sz="1350" dirty="0">
              <a:latin typeface="微软雅黑" pitchFamily="34" charset="-122"/>
              <a:ea typeface="微软雅黑" pitchFamily="34" charset="-122"/>
            </a:endParaRPr>
          </a:p>
        </p:txBody>
      </p:sp>
      <p:sp>
        <p:nvSpPr>
          <p:cNvPr id="28" name="六边形 27"/>
          <p:cNvSpPr/>
          <p:nvPr/>
        </p:nvSpPr>
        <p:spPr>
          <a:xfrm>
            <a:off x="2080637" y="2338549"/>
            <a:ext cx="984289" cy="845831"/>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950">
                <a:latin typeface="微软雅黑" pitchFamily="34" charset="-122"/>
                <a:ea typeface="微软雅黑" pitchFamily="34" charset="-122"/>
              </a:rPr>
              <a:t>研究意义</a:t>
            </a:r>
          </a:p>
        </p:txBody>
      </p:sp>
      <p:cxnSp>
        <p:nvCxnSpPr>
          <p:cNvPr id="29" name="直接箭头连接符 28"/>
          <p:cNvCxnSpPr>
            <a:stCxn id="28" idx="5"/>
            <a:endCxn id="26" idx="1"/>
          </p:cNvCxnSpPr>
          <p:nvPr/>
        </p:nvCxnSpPr>
        <p:spPr>
          <a:xfrm flipV="1">
            <a:off x="2853468" y="2136800"/>
            <a:ext cx="753389" cy="201749"/>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a:endCxn id="36" idx="1"/>
          </p:cNvCxnSpPr>
          <p:nvPr/>
        </p:nvCxnSpPr>
        <p:spPr>
          <a:xfrm>
            <a:off x="2853468" y="3184380"/>
            <a:ext cx="753389" cy="43472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0835" y="1870404"/>
            <a:ext cx="3751374" cy="447300"/>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研究在移动设备端的</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攻击典型案例，分析解决移动设备端实现</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攻击的关键技术和难点</a:t>
            </a:r>
            <a:endParaRPr lang="zh-CN" altLang="en-US" sz="975" dirty="0">
              <a:solidFill>
                <a:sysClr val="windowText" lastClr="000000"/>
              </a:solidFill>
              <a:latin typeface="微软雅黑" pitchFamily="34" charset="-122"/>
              <a:ea typeface="微软雅黑" pitchFamily="34" charset="-122"/>
            </a:endParaRPr>
          </a:p>
        </p:txBody>
      </p:sp>
      <p:sp>
        <p:nvSpPr>
          <p:cNvPr id="36" name="矩形 35"/>
          <p:cNvSpPr/>
          <p:nvPr/>
        </p:nvSpPr>
        <p:spPr>
          <a:xfrm>
            <a:off x="3606857" y="3173221"/>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37" name="矩形 36"/>
          <p:cNvSpPr/>
          <p:nvPr/>
        </p:nvSpPr>
        <p:spPr>
          <a:xfrm>
            <a:off x="4122769" y="3041089"/>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预防措施</a:t>
            </a:r>
            <a:endParaRPr lang="zh-CN" altLang="en-US" sz="1350" dirty="0">
              <a:latin typeface="微软雅黑" pitchFamily="34" charset="-122"/>
              <a:ea typeface="微软雅黑" pitchFamily="34" charset="-122"/>
            </a:endParaRPr>
          </a:p>
        </p:txBody>
      </p:sp>
      <p:sp>
        <p:nvSpPr>
          <p:cNvPr id="38" name="TextBox 37"/>
          <p:cNvSpPr txBox="1"/>
          <p:nvPr/>
        </p:nvSpPr>
        <p:spPr>
          <a:xfrm>
            <a:off x="3740835" y="3352710"/>
            <a:ext cx="3751374" cy="447300"/>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通过对特定机型，指定的</a:t>
            </a:r>
            <a:r>
              <a:rPr lang="en-US" altLang="zh-CN" sz="975" dirty="0" smtClean="0">
                <a:solidFill>
                  <a:sysClr val="windowText" lastClr="000000"/>
                </a:solidFill>
                <a:latin typeface="微软雅黑" pitchFamily="34" charset="-122"/>
                <a:ea typeface="微软雅黑" pitchFamily="34" charset="-122"/>
              </a:rPr>
              <a:t>AES</a:t>
            </a:r>
            <a:r>
              <a:rPr lang="zh-CN" altLang="en-US" sz="975" dirty="0" smtClean="0">
                <a:solidFill>
                  <a:sysClr val="windowText" lastClr="000000"/>
                </a:solidFill>
                <a:latin typeface="微软雅黑" pitchFamily="34" charset="-122"/>
                <a:ea typeface="微软雅黑" pitchFamily="34" charset="-122"/>
              </a:rPr>
              <a:t>加密算法进行攻击，为提高设备的安全性提供建议</a:t>
            </a:r>
            <a:endParaRPr lang="zh-CN" altLang="en-US" sz="975"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676240229"/>
      </p:ext>
    </p:extLst>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outVertical)">
                                          <p:cBhvr>
                                            <p:cTn id="18" dur="500"/>
                                            <p:tgtEl>
                                              <p:spTgt spid="27"/>
                                            </p:tgtEl>
                                          </p:cBhvr>
                                        </p:animEffect>
                                      </p:childTnLst>
                                    </p:cTn>
                                  </p:par>
                                </p:childTnLst>
                              </p:cTn>
                            </p:par>
                            <p:par>
                              <p:cTn id="19" fill="hold">
                                <p:stCondLst>
                                  <p:cond delay="1500"/>
                                </p:stCondLst>
                                <p:childTnLst>
                                  <p:par>
                                    <p:cTn id="20" presetID="2" presetClass="entr" presetSubtype="1" fill="hold" grpId="0" nodeType="afterEffect" p14:presetBounceEnd="50000">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14:bounceEnd="50000">
                                          <p:cBhvr additive="base">
                                            <p:cTn id="22"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3" dur="500" fill="hold"/>
                                            <p:tgtEl>
                                              <p:spTgt spid="2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32"/>
                                            </p:tgtEl>
                                            <p:attrNameLst>
                                              <p:attrName>style.visibility</p:attrName>
                                            </p:attrNameLst>
                                          </p:cBhvr>
                                          <p:to>
                                            <p:strVal val="visible"/>
                                          </p:to>
                                        </p:set>
                                        <p:animEffect transition="in" filter="wipe(left)">
                                          <p:cBhvr>
                                            <p:cTn id="27" dur="100"/>
                                            <p:tgtEl>
                                              <p:spTgt spid="32"/>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32"/>
                                            </p:tgtEl>
                                          </p:cBhvr>
                                          <p:to x="80000" y="100000"/>
                                        </p:animScale>
                                        <p:anim by="(#ppt_w*0.10)" calcmode="lin" valueType="num">
                                          <p:cBhvr>
                                            <p:cTn id="30" dur="50" autoRev="1" fill="hold">
                                              <p:stCondLst>
                                                <p:cond delay="0"/>
                                              </p:stCondLst>
                                            </p:cTn>
                                            <p:tgtEl>
                                              <p:spTgt spid="32"/>
                                            </p:tgtEl>
                                            <p:attrNameLst>
                                              <p:attrName>ppt_x</p:attrName>
                                            </p:attrNameLst>
                                          </p:cBhvr>
                                        </p:anim>
                                        <p:anim by="(-#ppt_w*0.10)" calcmode="lin" valueType="num">
                                          <p:cBhvr>
                                            <p:cTn id="31" dur="50" autoRev="1" fill="hold">
                                              <p:stCondLst>
                                                <p:cond delay="0"/>
                                              </p:stCondLst>
                                            </p:cTn>
                                            <p:tgtEl>
                                              <p:spTgt spid="32"/>
                                            </p:tgtEl>
                                            <p:attrNameLst>
                                              <p:attrName>ppt_y</p:attrName>
                                            </p:attrNameLst>
                                          </p:cBhvr>
                                        </p:anim>
                                        <p:animRot by="-480000">
                                          <p:cBhvr>
                                            <p:cTn id="32" dur="50" autoRev="1" fill="hold">
                                              <p:stCondLst>
                                                <p:cond delay="0"/>
                                              </p:stCondLst>
                                            </p:cTn>
                                            <p:tgtEl>
                                              <p:spTgt spid="32"/>
                                            </p:tgtEl>
                                            <p:attrNameLst>
                                              <p:attrName>r</p:attrName>
                                            </p:attrNameLst>
                                          </p:cBhvr>
                                        </p:animRot>
                                      </p:childTnLst>
                                    </p:cTn>
                                  </p:par>
                                </p:childTnLst>
                              </p:cTn>
                            </p:par>
                            <p:par>
                              <p:cTn id="33" fill="hold">
                                <p:stCondLst>
                                  <p:cond delay="3480"/>
                                </p:stCondLst>
                                <p:childTnLst>
                                  <p:par>
                                    <p:cTn id="34" presetID="16" presetClass="entr" presetSubtype="37"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arn(outVertical)">
                                          <p:cBhvr>
                                            <p:cTn id="36" dur="500"/>
                                            <p:tgtEl>
                                              <p:spTgt spid="37"/>
                                            </p:tgtEl>
                                          </p:cBhvr>
                                        </p:animEffect>
                                      </p:childTnLst>
                                    </p:cTn>
                                  </p:par>
                                </p:childTnLst>
                              </p:cTn>
                            </p:par>
                            <p:par>
                              <p:cTn id="37" fill="hold">
                                <p:stCondLst>
                                  <p:cond delay="3980"/>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14:bounceEnd="50000">
                                          <p:cBhvr additive="base">
                                            <p:cTn id="40" dur="5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448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38"/>
                                            </p:tgtEl>
                                            <p:attrNameLst>
                                              <p:attrName>style.visibility</p:attrName>
                                            </p:attrNameLst>
                                          </p:cBhvr>
                                          <p:to>
                                            <p:strVal val="visible"/>
                                          </p:to>
                                        </p:set>
                                        <p:animEffect transition="in" filter="wipe(left)">
                                          <p:cBhvr>
                                            <p:cTn id="45" dur="100"/>
                                            <p:tgtEl>
                                              <p:spTgt spid="38"/>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38"/>
                                            </p:tgtEl>
                                          </p:cBhvr>
                                          <p:to x="80000" y="100000"/>
                                        </p:animScale>
                                        <p:anim by="(#ppt_w*0.10)" calcmode="lin" valueType="num">
                                          <p:cBhvr>
                                            <p:cTn id="48" dur="50" autoRev="1" fill="hold">
                                              <p:stCondLst>
                                                <p:cond delay="0"/>
                                              </p:stCondLst>
                                            </p:cTn>
                                            <p:tgtEl>
                                              <p:spTgt spid="38"/>
                                            </p:tgtEl>
                                            <p:attrNameLst>
                                              <p:attrName>ppt_x</p:attrName>
                                            </p:attrNameLst>
                                          </p:cBhvr>
                                        </p:anim>
                                        <p:anim by="(-#ppt_w*0.10)" calcmode="lin" valueType="num">
                                          <p:cBhvr>
                                            <p:cTn id="49" dur="50" autoRev="1" fill="hold">
                                              <p:stCondLst>
                                                <p:cond delay="0"/>
                                              </p:stCondLst>
                                            </p:cTn>
                                            <p:tgtEl>
                                              <p:spTgt spid="38"/>
                                            </p:tgtEl>
                                            <p:attrNameLst>
                                              <p:attrName>ppt_y</p:attrName>
                                            </p:attrNameLst>
                                          </p:cBhvr>
                                        </p:anim>
                                        <p:animRot by="-480000">
                                          <p:cBhvr>
                                            <p:cTn id="50"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6" grpId="0" animBg="1"/>
          <p:bldP spid="37" grpId="0" animBg="1"/>
          <p:bldP spid="38" grpId="0"/>
          <p:bldP spid="38"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outVertical)">
                                          <p:cBhvr>
                                            <p:cTn id="18" dur="500"/>
                                            <p:tgtEl>
                                              <p:spTgt spid="27"/>
                                            </p:tgtEl>
                                          </p:cBhvr>
                                        </p:animEffect>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32"/>
                                            </p:tgtEl>
                                            <p:attrNameLst>
                                              <p:attrName>style.visibility</p:attrName>
                                            </p:attrNameLst>
                                          </p:cBhvr>
                                          <p:to>
                                            <p:strVal val="visible"/>
                                          </p:to>
                                        </p:set>
                                        <p:animEffect transition="in" filter="wipe(left)">
                                          <p:cBhvr>
                                            <p:cTn id="27" dur="100"/>
                                            <p:tgtEl>
                                              <p:spTgt spid="32"/>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32"/>
                                            </p:tgtEl>
                                          </p:cBhvr>
                                          <p:to x="80000" y="100000"/>
                                        </p:animScale>
                                        <p:anim by="(#ppt_w*0.10)" calcmode="lin" valueType="num">
                                          <p:cBhvr>
                                            <p:cTn id="30" dur="50" autoRev="1" fill="hold">
                                              <p:stCondLst>
                                                <p:cond delay="0"/>
                                              </p:stCondLst>
                                            </p:cTn>
                                            <p:tgtEl>
                                              <p:spTgt spid="32"/>
                                            </p:tgtEl>
                                            <p:attrNameLst>
                                              <p:attrName>ppt_x</p:attrName>
                                            </p:attrNameLst>
                                          </p:cBhvr>
                                        </p:anim>
                                        <p:anim by="(-#ppt_w*0.10)" calcmode="lin" valueType="num">
                                          <p:cBhvr>
                                            <p:cTn id="31" dur="50" autoRev="1" fill="hold">
                                              <p:stCondLst>
                                                <p:cond delay="0"/>
                                              </p:stCondLst>
                                            </p:cTn>
                                            <p:tgtEl>
                                              <p:spTgt spid="32"/>
                                            </p:tgtEl>
                                            <p:attrNameLst>
                                              <p:attrName>ppt_y</p:attrName>
                                            </p:attrNameLst>
                                          </p:cBhvr>
                                        </p:anim>
                                        <p:animRot by="-480000">
                                          <p:cBhvr>
                                            <p:cTn id="32" dur="50" autoRev="1" fill="hold">
                                              <p:stCondLst>
                                                <p:cond delay="0"/>
                                              </p:stCondLst>
                                            </p:cTn>
                                            <p:tgtEl>
                                              <p:spTgt spid="32"/>
                                            </p:tgtEl>
                                            <p:attrNameLst>
                                              <p:attrName>r</p:attrName>
                                            </p:attrNameLst>
                                          </p:cBhvr>
                                        </p:animRot>
                                      </p:childTnLst>
                                    </p:cTn>
                                  </p:par>
                                </p:childTnLst>
                              </p:cTn>
                            </p:par>
                            <p:par>
                              <p:cTn id="33" fill="hold">
                                <p:stCondLst>
                                  <p:cond delay="3480"/>
                                </p:stCondLst>
                                <p:childTnLst>
                                  <p:par>
                                    <p:cTn id="34" presetID="16" presetClass="entr" presetSubtype="37"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arn(outVertical)">
                                          <p:cBhvr>
                                            <p:cTn id="36" dur="500"/>
                                            <p:tgtEl>
                                              <p:spTgt spid="37"/>
                                            </p:tgtEl>
                                          </p:cBhvr>
                                        </p:animEffect>
                                      </p:childTnLst>
                                    </p:cTn>
                                  </p:par>
                                </p:childTnLst>
                              </p:cTn>
                            </p:par>
                            <p:par>
                              <p:cTn id="37" fill="hold">
                                <p:stCondLst>
                                  <p:cond delay="3980"/>
                                </p:stCondLst>
                                <p:childTnLst>
                                  <p:par>
                                    <p:cTn id="38" presetID="2" presetClass="entr" presetSubtype="1"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ppt_x"/>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448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38"/>
                                            </p:tgtEl>
                                            <p:attrNameLst>
                                              <p:attrName>style.visibility</p:attrName>
                                            </p:attrNameLst>
                                          </p:cBhvr>
                                          <p:to>
                                            <p:strVal val="visible"/>
                                          </p:to>
                                        </p:set>
                                        <p:animEffect transition="in" filter="wipe(left)">
                                          <p:cBhvr>
                                            <p:cTn id="45" dur="100"/>
                                            <p:tgtEl>
                                              <p:spTgt spid="38"/>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38"/>
                                            </p:tgtEl>
                                          </p:cBhvr>
                                          <p:to x="80000" y="100000"/>
                                        </p:animScale>
                                        <p:anim by="(#ppt_w*0.10)" calcmode="lin" valueType="num">
                                          <p:cBhvr>
                                            <p:cTn id="48" dur="50" autoRev="1" fill="hold">
                                              <p:stCondLst>
                                                <p:cond delay="0"/>
                                              </p:stCondLst>
                                            </p:cTn>
                                            <p:tgtEl>
                                              <p:spTgt spid="38"/>
                                            </p:tgtEl>
                                            <p:attrNameLst>
                                              <p:attrName>ppt_x</p:attrName>
                                            </p:attrNameLst>
                                          </p:cBhvr>
                                        </p:anim>
                                        <p:anim by="(-#ppt_w*0.10)" calcmode="lin" valueType="num">
                                          <p:cBhvr>
                                            <p:cTn id="49" dur="50" autoRev="1" fill="hold">
                                              <p:stCondLst>
                                                <p:cond delay="0"/>
                                              </p:stCondLst>
                                            </p:cTn>
                                            <p:tgtEl>
                                              <p:spTgt spid="38"/>
                                            </p:tgtEl>
                                            <p:attrNameLst>
                                              <p:attrName>ppt_y</p:attrName>
                                            </p:attrNameLst>
                                          </p:cBhvr>
                                        </p:anim>
                                        <p:animRot by="-480000">
                                          <p:cBhvr>
                                            <p:cTn id="50"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6" grpId="0" animBg="1"/>
          <p:bldP spid="37" grpId="0" animBg="1"/>
          <p:bldP spid="38" grpId="0"/>
          <p:bldP spid="3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a:spLocks/>
          </p:cNvSpPr>
          <p:nvPr/>
        </p:nvSpPr>
        <p:spPr bwMode="blackWhite">
          <a:xfrm>
            <a:off x="4839102" y="1804959"/>
            <a:ext cx="1000247" cy="2066645"/>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sp>
        <p:nvSpPr>
          <p:cNvPr id="45" name="Freeform 3"/>
          <p:cNvSpPr>
            <a:spLocks/>
          </p:cNvSpPr>
          <p:nvPr/>
        </p:nvSpPr>
        <p:spPr bwMode="blackWhite">
          <a:xfrm rot="1118702">
            <a:off x="4199515" y="1482086"/>
            <a:ext cx="2359857" cy="891494"/>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62163" tIns="31082" rIns="62163" bIns="31082"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5277602" y="1776202"/>
            <a:ext cx="123247" cy="120260"/>
          </a:xfrm>
          <a:prstGeom prst="ellipse">
            <a:avLst/>
          </a:pr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5970380" y="1965184"/>
            <a:ext cx="960030" cy="1313713"/>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grpSp>
        <p:nvGrpSpPr>
          <p:cNvPr id="52" name="组合 51"/>
          <p:cNvGrpSpPr/>
          <p:nvPr/>
        </p:nvGrpSpPr>
        <p:grpSpPr>
          <a:xfrm>
            <a:off x="3801233" y="1965184"/>
            <a:ext cx="960030" cy="1312405"/>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7247582" y="2779015"/>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国内研究综述</a:t>
            </a:r>
          </a:p>
        </p:txBody>
      </p:sp>
      <p:sp>
        <p:nvSpPr>
          <p:cNvPr id="58" name="TextBox 57"/>
          <p:cNvSpPr txBox="1"/>
          <p:nvPr/>
        </p:nvSpPr>
        <p:spPr bwMode="auto">
          <a:xfrm>
            <a:off x="7086148" y="3068937"/>
            <a:ext cx="1753273" cy="547519"/>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起步较晚，主要着重与对国外实验的重现工作</a:t>
            </a:r>
            <a:endParaRPr lang="zh-CN" altLang="en-US" sz="1050" dirty="0">
              <a:latin typeface="微软雅黑" pitchFamily="34" charset="-122"/>
              <a:ea typeface="微软雅黑" pitchFamily="34" charset="-122"/>
            </a:endParaRPr>
          </a:p>
        </p:txBody>
      </p:sp>
      <p:sp>
        <p:nvSpPr>
          <p:cNvPr id="59" name="TextBox 58"/>
          <p:cNvSpPr txBox="1">
            <a:spLocks noChangeArrowheads="1"/>
          </p:cNvSpPr>
          <p:nvPr/>
        </p:nvSpPr>
        <p:spPr bwMode="auto">
          <a:xfrm>
            <a:off x="2163358" y="1621892"/>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国外研究综述</a:t>
            </a:r>
          </a:p>
        </p:txBody>
      </p:sp>
      <p:sp>
        <p:nvSpPr>
          <p:cNvPr id="60" name="TextBox 59"/>
          <p:cNvSpPr txBox="1"/>
          <p:nvPr/>
        </p:nvSpPr>
        <p:spPr bwMode="auto">
          <a:xfrm>
            <a:off x="2001923" y="1911814"/>
            <a:ext cx="1753273" cy="2244137"/>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自</a:t>
            </a:r>
            <a:r>
              <a:rPr lang="en-US" altLang="zh-CN" sz="1050" dirty="0" smtClean="0">
                <a:latin typeface="微软雅黑" pitchFamily="34" charset="-122"/>
                <a:ea typeface="微软雅黑" pitchFamily="34" charset="-122"/>
              </a:rPr>
              <a:t>1992</a:t>
            </a:r>
            <a:r>
              <a:rPr lang="zh-CN" altLang="en-US" sz="1050" dirty="0" smtClean="0">
                <a:latin typeface="微软雅黑" pitchFamily="34" charset="-122"/>
                <a:ea typeface="微软雅黑" pitchFamily="34" charset="-122"/>
              </a:rPr>
              <a:t>年提出</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能够导致夸处理器信息泄露的观点后，得到安全领域研究人员的重视。研究了各种攻击模式，并在</a:t>
            </a:r>
            <a:r>
              <a:rPr lang="en-US" altLang="zh-CN" sz="1050" dirty="0" err="1" smtClean="0">
                <a:latin typeface="微软雅黑" pitchFamily="34" charset="-122"/>
                <a:ea typeface="微软雅黑" pitchFamily="34" charset="-122"/>
              </a:rPr>
              <a:t>x86</a:t>
            </a:r>
            <a:r>
              <a:rPr lang="zh-CN" altLang="en-US" sz="1050" dirty="0" smtClean="0">
                <a:latin typeface="微软雅黑" pitchFamily="34" charset="-122"/>
                <a:ea typeface="微软雅黑" pitchFamily="34" charset="-122"/>
              </a:rPr>
              <a:t>平台上实现了针对</a:t>
            </a:r>
            <a:r>
              <a:rPr lang="en-US" altLang="zh-CN" sz="1050" dirty="0" smtClean="0">
                <a:latin typeface="微软雅黑" pitchFamily="34" charset="-122"/>
                <a:ea typeface="微软雅黑" pitchFamily="34" charset="-122"/>
              </a:rPr>
              <a:t>AES</a:t>
            </a:r>
            <a:r>
              <a:rPr lang="zh-CN" altLang="en-US" sz="1050" dirty="0" smtClean="0">
                <a:latin typeface="微软雅黑" pitchFamily="34" charset="-122"/>
                <a:ea typeface="微软雅黑" pitchFamily="34" charset="-122"/>
              </a:rPr>
              <a:t>，</a:t>
            </a:r>
            <a:r>
              <a:rPr lang="en-US" altLang="zh-CN" sz="1050" dirty="0" smtClean="0">
                <a:latin typeface="微软雅黑" pitchFamily="34" charset="-122"/>
                <a:ea typeface="微软雅黑" pitchFamily="34" charset="-122"/>
              </a:rPr>
              <a:t>DES</a:t>
            </a:r>
            <a:r>
              <a:rPr lang="zh-CN" altLang="en-US" sz="1050" dirty="0" smtClean="0">
                <a:latin typeface="微软雅黑" pitchFamily="34" charset="-122"/>
                <a:ea typeface="微软雅黑" pitchFamily="34" charset="-122"/>
              </a:rPr>
              <a:t>等加密算法的攻击。近些年也出现了基于</a:t>
            </a:r>
            <a:r>
              <a:rPr lang="en-US" altLang="zh-CN" sz="1050" dirty="0" smtClean="0">
                <a:latin typeface="微软雅黑" pitchFamily="34" charset="-122"/>
                <a:ea typeface="微软雅黑" pitchFamily="34" charset="-122"/>
              </a:rPr>
              <a:t>ARM</a:t>
            </a:r>
            <a:r>
              <a:rPr lang="zh-CN" altLang="en-US" sz="1050" dirty="0" smtClean="0">
                <a:latin typeface="微软雅黑" pitchFamily="34" charset="-122"/>
                <a:ea typeface="微软雅黑" pitchFamily="34" charset="-122"/>
              </a:rPr>
              <a:t>处理器的</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攻击方式的研究</a:t>
            </a:r>
            <a:endParaRPr lang="zh-CN" altLang="en-US" sz="1050" dirty="0">
              <a:latin typeface="微软雅黑" pitchFamily="34" charset="-122"/>
              <a:ea typeface="微软雅黑" pitchFamily="34" charset="-122"/>
            </a:endParaRPr>
          </a:p>
        </p:txBody>
      </p:sp>
    </p:spTree>
    <p:extLst>
      <p:ext uri="{BB962C8B-B14F-4D97-AF65-F5344CB8AC3E}">
        <p14:creationId xmlns:p14="http://schemas.microsoft.com/office/powerpoint/2010/main" val="1544894883"/>
      </p:ext>
    </p:extLst>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50" dur="2000" fill="hold"/>
                                            <p:tgtEl>
                                              <p:spTgt spid="47"/>
                                            </p:tgtEl>
                                            <p:attrNameLst>
                                              <p:attrName>ppt_x</p:attrName>
                                              <p:attrName>ppt_y</p:attrName>
                                            </p:attrNameLst>
                                          </p:cBhvr>
                                          <p:rCtr x="0" y="3333"/>
                                        </p:animMotion>
                                      </p:childTnLst>
                                    </p:cTn>
                                  </p:par>
                                  <p:par>
                                    <p:cTn id="51" presetID="42" presetClass="path" presetSubtype="0" fill="hold" nodeType="withEffect" p14:presetBounceEnd="35000">
                                      <p:stCondLst>
                                        <p:cond delay="0"/>
                                      </p:stCondLst>
                                      <p:childTnLst>
                                        <p:animMotion origin="layout" path="M 1.25E-6 -4.81481E-6 L 1.25E-6 -0.06921 " pathEditMode="relative" rAng="0" ptsTypes="AA" p14:bounceEnd="35000">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stCondLst>
                                        <p:cond delay="0"/>
                                      </p:stCondLst>
                                      <p:childTnLst>
                                        <p:animMotion origin="layout" path="M 1.38614E-6 3.7037E-6 L 1.38614E-6 0.06689 " pathEditMode="relative" rAng="0" ptsTypes="AA">
                                          <p:cBhvr>
                                            <p:cTn id="50" dur="2000" fill="hold"/>
                                            <p:tgtEl>
                                              <p:spTgt spid="47"/>
                                            </p:tgtEl>
                                            <p:attrNameLst>
                                              <p:attrName>ppt_x</p:attrName>
                                              <p:attrName>ppt_y</p:attrName>
                                            </p:attrNameLst>
                                          </p:cBhvr>
                                          <p:rCtr x="0" y="3333"/>
                                        </p:animMotion>
                                      </p:childTnLst>
                                    </p:cTn>
                                  </p:par>
                                  <p:par>
                                    <p:cTn id="51" presetID="42" presetClass="path" presetSubtype="0" fill="hold" nodeType="withEffect">
                                      <p:stCondLst>
                                        <p:cond delay="0"/>
                                      </p:stCondLst>
                                      <p:childTnLst>
                                        <p:animMotion origin="layout" path="M 1.25E-6 -4.81481E-6 L 1.25E-6 -0.06921 " pathEditMode="relative" rAng="0" ptsTypes="AA">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a:t>
            </a:r>
            <a:r>
              <a:rPr lang="zh-CN" altLang="en-US" sz="2000" b="1" spc="300" dirty="0">
                <a:solidFill>
                  <a:schemeClr val="bg1"/>
                </a:solidFill>
                <a:cs typeface="+mn-ea"/>
                <a:sym typeface="+mn-lt"/>
              </a:rPr>
              <a:t>内容</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02</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0415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2049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论文研究内容</a:t>
            </a:r>
          </a:p>
        </p:txBody>
      </p:sp>
      <p:sp>
        <p:nvSpPr>
          <p:cNvPr id="19" name="KSO_Shape"/>
          <p:cNvSpPr>
            <a:spLocks/>
          </p:cNvSpPr>
          <p:nvPr/>
        </p:nvSpPr>
        <p:spPr bwMode="auto">
          <a:xfrm>
            <a:off x="3779912" y="3300758"/>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264478339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934"/>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684"/>
                            </p:stCondLst>
                            <p:childTnLst>
                              <p:par>
                                <p:cTn id="20" presetID="12" presetClass="entr" presetSubtype="2"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p:tgtEl>
                                          <p:spTgt spid="19"/>
                                        </p:tgtEl>
                                        <p:attrNameLst>
                                          <p:attrName>ppt_x</p:attrName>
                                        </p:attrNameLst>
                                      </p:cBhvr>
                                      <p:tavLst>
                                        <p:tav tm="0">
                                          <p:val>
                                            <p:strVal val="#ppt_x+#ppt_w*1.125000"/>
                                          </p:val>
                                        </p:tav>
                                        <p:tav tm="100000">
                                          <p:val>
                                            <p:strVal val="#ppt_x"/>
                                          </p:val>
                                        </p:tav>
                                      </p:tavLst>
                                    </p:anim>
                                    <p:animEffect transition="in" filter="wipe(left)">
                                      <p:cBhvr>
                                        <p:cTn id="23" dur="500"/>
                                        <p:tgtEl>
                                          <p:spTgt spid="19"/>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3184"/>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18" grpId="0" animBg="1"/>
      <p:bldP spid="10"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rot="10800000">
            <a:off x="2218147" y="2782692"/>
            <a:ext cx="2276819" cy="633923"/>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50000"/>
              <a:lumOff val="50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60926" tIns="30464" rIns="60926" bIns="30464" rtlCol="0" anchor="ctr"/>
          <a:lstStyle/>
          <a:p>
            <a:pPr algn="ctr"/>
            <a:endParaRPr lang="zh-CN" altLang="en-US" sz="1350" dirty="0"/>
          </a:p>
        </p:txBody>
      </p:sp>
      <p:sp>
        <p:nvSpPr>
          <p:cNvPr id="15" name="AutoShape 3"/>
          <p:cNvSpPr>
            <a:spLocks noChangeArrowheads="1"/>
          </p:cNvSpPr>
          <p:nvPr/>
        </p:nvSpPr>
        <p:spPr bwMode="auto">
          <a:xfrm rot="10800000">
            <a:off x="2893243" y="1916641"/>
            <a:ext cx="926627" cy="25668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60926" tIns="30464" rIns="60926" bIns="30464" rtlCol="0" anchor="ctr"/>
          <a:lstStyle/>
          <a:p>
            <a:pPr algn="ctr"/>
            <a:endParaRPr lang="zh-CN" altLang="en-US" sz="1350" dirty="0"/>
          </a:p>
        </p:txBody>
      </p:sp>
      <p:sp>
        <p:nvSpPr>
          <p:cNvPr id="16" name="AutoShape 6"/>
          <p:cNvSpPr>
            <a:spLocks noChangeArrowheads="1"/>
          </p:cNvSpPr>
          <p:nvPr/>
        </p:nvSpPr>
        <p:spPr bwMode="auto">
          <a:xfrm>
            <a:off x="3066470" y="1351705"/>
            <a:ext cx="580171" cy="490358"/>
          </a:xfrm>
          <a:prstGeom prst="triangle">
            <a:avLst>
              <a:gd name="adj" fmla="val 50000"/>
            </a:avLst>
          </a:prstGeom>
          <a:solidFill>
            <a:schemeClr val="bg1">
              <a:lumMod val="7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7" name="AutoShape 4"/>
          <p:cNvSpPr>
            <a:spLocks noChangeArrowheads="1"/>
          </p:cNvSpPr>
          <p:nvPr/>
        </p:nvSpPr>
        <p:spPr bwMode="auto">
          <a:xfrm rot="10800000">
            <a:off x="2616238" y="2275554"/>
            <a:ext cx="1480637" cy="41298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50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8" name="AutoShape 5"/>
          <p:cNvSpPr>
            <a:spLocks noChangeArrowheads="1"/>
          </p:cNvSpPr>
          <p:nvPr/>
        </p:nvSpPr>
        <p:spPr bwMode="auto">
          <a:xfrm rot="10800000">
            <a:off x="1844240" y="3497428"/>
            <a:ext cx="3024632" cy="59434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cxnSp>
        <p:nvCxnSpPr>
          <p:cNvPr id="19" name="直接连接符 18"/>
          <p:cNvCxnSpPr/>
          <p:nvPr/>
        </p:nvCxnSpPr>
        <p:spPr>
          <a:xfrm>
            <a:off x="3378483" y="1620849"/>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3378483" y="2483261"/>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356556" y="3762171"/>
            <a:ext cx="241288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5" name="TextBox 24"/>
          <p:cNvSpPr txBox="1"/>
          <p:nvPr/>
        </p:nvSpPr>
        <p:spPr>
          <a:xfrm>
            <a:off x="5868144" y="3623687"/>
            <a:ext cx="2615712"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设计移动平台的</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攻击方案</a:t>
            </a:r>
            <a:endParaRPr lang="en-US" altLang="zh-CN" sz="1400" dirty="0">
              <a:solidFill>
                <a:prstClr val="black">
                  <a:lumMod val="75000"/>
                  <a:lumOff val="25000"/>
                </a:prstClr>
              </a:solidFill>
            </a:endParaRPr>
          </a:p>
        </p:txBody>
      </p:sp>
      <p:sp>
        <p:nvSpPr>
          <p:cNvPr id="32" name="TextBox 31"/>
          <p:cNvSpPr txBox="1"/>
          <p:nvPr/>
        </p:nvSpPr>
        <p:spPr>
          <a:xfrm>
            <a:off x="5868144" y="2279405"/>
            <a:ext cx="2099545" cy="313900"/>
          </a:xfrm>
          <a:prstGeom prst="rect">
            <a:avLst/>
          </a:prstGeom>
          <a:noFill/>
        </p:spPr>
        <p:txBody>
          <a:bodyPr wrap="none" lIns="60926" tIns="30464" rIns="60926" bIns="30464" rtlCol="0">
            <a:spAutoFit/>
          </a:bodyPr>
          <a:lstStyle/>
          <a:p>
            <a:pPr>
              <a:lnSpc>
                <a:spcPct val="130000"/>
              </a:lnSpc>
            </a:pPr>
            <a:r>
              <a:rPr lang="zh-CN" altLang="en-US" sz="1400" dirty="0">
                <a:solidFill>
                  <a:prstClr val="black">
                    <a:lumMod val="75000"/>
                    <a:lumOff val="25000"/>
                  </a:prstClr>
                </a:solidFill>
              </a:rPr>
              <a:t>对</a:t>
            </a:r>
            <a:r>
              <a:rPr lang="en-US" altLang="zh-CN" sz="1400" dirty="0">
                <a:solidFill>
                  <a:prstClr val="black">
                    <a:lumMod val="75000"/>
                    <a:lumOff val="25000"/>
                  </a:prstClr>
                </a:solidFill>
              </a:rPr>
              <a:t>AES</a:t>
            </a:r>
            <a:r>
              <a:rPr lang="zh-CN" altLang="en-US" sz="1400" dirty="0">
                <a:solidFill>
                  <a:prstClr val="black">
                    <a:lumMod val="75000"/>
                    <a:lumOff val="25000"/>
                  </a:prstClr>
                </a:solidFill>
              </a:rPr>
              <a:t>加密算法进行攻击</a:t>
            </a:r>
            <a:endParaRPr lang="en-US" altLang="zh-CN" sz="1400" dirty="0">
              <a:solidFill>
                <a:prstClr val="black">
                  <a:lumMod val="75000"/>
                  <a:lumOff val="25000"/>
                </a:prstClr>
              </a:solidFill>
            </a:endParaRPr>
          </a:p>
        </p:txBody>
      </p:sp>
      <p:sp>
        <p:nvSpPr>
          <p:cNvPr id="40" name="TextBox 39"/>
          <p:cNvSpPr txBox="1"/>
          <p:nvPr/>
        </p:nvSpPr>
        <p:spPr>
          <a:xfrm>
            <a:off x="5868144" y="1458400"/>
            <a:ext cx="2256639"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提出预防</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攻击的建议</a:t>
            </a:r>
            <a:endParaRPr lang="en-US" altLang="zh-CN" sz="1400" dirty="0">
              <a:solidFill>
                <a:prstClr val="black">
                  <a:lumMod val="75000"/>
                  <a:lumOff val="25000"/>
                </a:prstClr>
              </a:solidFill>
            </a:endParaRPr>
          </a:p>
        </p:txBody>
      </p:sp>
    </p:spTree>
    <p:extLst>
      <p:ext uri="{BB962C8B-B14F-4D97-AF65-F5344CB8AC3E}">
        <p14:creationId xmlns:p14="http://schemas.microsoft.com/office/powerpoint/2010/main" val="284617264"/>
      </p:ext>
    </p:extLst>
  </p:cSld>
  <p:clrMapOvr>
    <a:masterClrMapping/>
  </p:clrMapOvr>
  <p:transition spd="slow" advClick="0" advTm="3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6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14:bounceEnd="64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14:bounceEnd="64000">
                                          <p:cBhvr additive="base">
                                            <p:cTn id="15" dur="1000" fill="hold"/>
                                            <p:tgtEl>
                                              <p:spTgt spid="1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14:bounceEnd="64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14:bounceEnd="64000">
                                          <p:cBhvr additive="base">
                                            <p:cTn id="23" dur="1000" fill="hold"/>
                                            <p:tgtEl>
                                              <p:spTgt spid="1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3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40"/>
                                            </p:tgtEl>
                                            <p:attrNameLst>
                                              <p:attrName>style.visibility</p:attrName>
                                            </p:attrNameLst>
                                          </p:cBhvr>
                                          <p:to>
                                            <p:strVal val="visible"/>
                                          </p:to>
                                        </p:set>
                                        <p:anim calcmode="lin" valueType="num">
                                          <p:cBhvr>
                                            <p:cTn id="38" dur="250" fill="hold"/>
                                            <p:tgtEl>
                                              <p:spTgt spid="40"/>
                                            </p:tgtEl>
                                            <p:attrNameLst>
                                              <p:attrName>ppt_x</p:attrName>
                                            </p:attrNameLst>
                                          </p:cBhvr>
                                          <p:tavLst>
                                            <p:tav tm="0">
                                              <p:val>
                                                <p:strVal val="#ppt_x"/>
                                              </p:val>
                                            </p:tav>
                                            <p:tav tm="100000">
                                              <p:val>
                                                <p:strVal val="#ppt_x"/>
                                              </p:val>
                                            </p:tav>
                                          </p:tavLst>
                                        </p:anim>
                                        <p:anim calcmode="lin" valueType="num">
                                          <p:cBhvr>
                                            <p:cTn id="39" dur="250" fill="hold"/>
                                            <p:tgtEl>
                                              <p:spTgt spid="40"/>
                                            </p:tgtEl>
                                            <p:attrNameLst>
                                              <p:attrName>ppt_y</p:attrName>
                                            </p:attrNameLst>
                                          </p:cBhvr>
                                          <p:tavLst>
                                            <p:tav tm="0">
                                              <p:val>
                                                <p:strVal val="#ppt_y-#ppt_h/2"/>
                                              </p:val>
                                            </p:tav>
                                            <p:tav tm="100000">
                                              <p:val>
                                                <p:strVal val="#ppt_y"/>
                                              </p:val>
                                            </p:tav>
                                          </p:tavLst>
                                        </p:anim>
                                        <p:anim calcmode="lin" valueType="num">
                                          <p:cBhvr>
                                            <p:cTn id="40" dur="250" fill="hold"/>
                                            <p:tgtEl>
                                              <p:spTgt spid="40"/>
                                            </p:tgtEl>
                                            <p:attrNameLst>
                                              <p:attrName>ppt_w</p:attrName>
                                            </p:attrNameLst>
                                          </p:cBhvr>
                                          <p:tavLst>
                                            <p:tav tm="0">
                                              <p:val>
                                                <p:strVal val="#ppt_w"/>
                                              </p:val>
                                            </p:tav>
                                            <p:tav tm="100000">
                                              <p:val>
                                                <p:strVal val="#ppt_w"/>
                                              </p:val>
                                            </p:tav>
                                          </p:tavLst>
                                        </p:anim>
                                        <p:anim calcmode="lin" valueType="num">
                                          <p:cBhvr>
                                            <p:cTn id="41" dur="250" fill="hold"/>
                                            <p:tgtEl>
                                              <p:spTgt spid="40"/>
                                            </p:tgtEl>
                                            <p:attrNameLst>
                                              <p:attrName>ppt_h</p:attrName>
                                            </p:attrNameLst>
                                          </p:cBhvr>
                                          <p:tavLst>
                                            <p:tav tm="0">
                                              <p:val>
                                                <p:fltVal val="0"/>
                                              </p:val>
                                            </p:tav>
                                            <p:tav tm="100000">
                                              <p:val>
                                                <p:strVal val="#ppt_h"/>
                                              </p:val>
                                            </p:tav>
                                          </p:tavLst>
                                        </p:anim>
                                      </p:childTnLst>
                                    </p:cTn>
                                  </p:par>
                                  <p:par>
                                    <p:cTn id="42" presetID="17" presetClass="entr" presetSubtype="1" fill="hold" grpId="0" nodeType="withEffect">
                                      <p:stCondLst>
                                        <p:cond delay="400"/>
                                      </p:stCondLst>
                                      <p:iterate type="lt">
                                        <p:tmPct val="40000"/>
                                      </p:iterate>
                                      <p:childTnLst>
                                        <p:set>
                                          <p:cBhvr>
                                            <p:cTn id="43" dur="1" fill="hold">
                                              <p:stCondLst>
                                                <p:cond delay="0"/>
                                              </p:stCondLst>
                                            </p:cTn>
                                            <p:tgtEl>
                                              <p:spTgt spid="32"/>
                                            </p:tgtEl>
                                            <p:attrNameLst>
                                              <p:attrName>style.visibility</p:attrName>
                                            </p:attrNameLst>
                                          </p:cBhvr>
                                          <p:to>
                                            <p:strVal val="visible"/>
                                          </p:to>
                                        </p:set>
                                        <p:anim calcmode="lin" valueType="num">
                                          <p:cBhvr>
                                            <p:cTn id="44" dur="250" fill="hold"/>
                                            <p:tgtEl>
                                              <p:spTgt spid="32"/>
                                            </p:tgtEl>
                                            <p:attrNameLst>
                                              <p:attrName>ppt_x</p:attrName>
                                            </p:attrNameLst>
                                          </p:cBhvr>
                                          <p:tavLst>
                                            <p:tav tm="0">
                                              <p:val>
                                                <p:strVal val="#ppt_x"/>
                                              </p:val>
                                            </p:tav>
                                            <p:tav tm="100000">
                                              <p:val>
                                                <p:strVal val="#ppt_x"/>
                                              </p:val>
                                            </p:tav>
                                          </p:tavLst>
                                        </p:anim>
                                        <p:anim calcmode="lin" valueType="num">
                                          <p:cBhvr>
                                            <p:cTn id="45" dur="250" fill="hold"/>
                                            <p:tgtEl>
                                              <p:spTgt spid="32"/>
                                            </p:tgtEl>
                                            <p:attrNameLst>
                                              <p:attrName>ppt_y</p:attrName>
                                            </p:attrNameLst>
                                          </p:cBhvr>
                                          <p:tavLst>
                                            <p:tav tm="0">
                                              <p:val>
                                                <p:strVal val="#ppt_y-#ppt_h/2"/>
                                              </p:val>
                                            </p:tav>
                                            <p:tav tm="100000">
                                              <p:val>
                                                <p:strVal val="#ppt_y"/>
                                              </p:val>
                                            </p:tav>
                                          </p:tavLst>
                                        </p:anim>
                                        <p:anim calcmode="lin" valueType="num">
                                          <p:cBhvr>
                                            <p:cTn id="46" dur="250" fill="hold"/>
                                            <p:tgtEl>
                                              <p:spTgt spid="32"/>
                                            </p:tgtEl>
                                            <p:attrNameLst>
                                              <p:attrName>ppt_w</p:attrName>
                                            </p:attrNameLst>
                                          </p:cBhvr>
                                          <p:tavLst>
                                            <p:tav tm="0">
                                              <p:val>
                                                <p:strVal val="#ppt_w"/>
                                              </p:val>
                                            </p:tav>
                                            <p:tav tm="100000">
                                              <p:val>
                                                <p:strVal val="#ppt_w"/>
                                              </p:val>
                                            </p:tav>
                                          </p:tavLst>
                                        </p:anim>
                                        <p:anim calcmode="lin" valueType="num">
                                          <p:cBhvr>
                                            <p:cTn id="47" dur="250" fill="hold"/>
                                            <p:tgtEl>
                                              <p:spTgt spid="32"/>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800"/>
                                      </p:stCondLst>
                                      <p:iterate type="lt">
                                        <p:tmPct val="40000"/>
                                      </p:iterate>
                                      <p:childTnLst>
                                        <p:set>
                                          <p:cBhvr>
                                            <p:cTn id="49" dur="1" fill="hold">
                                              <p:stCondLst>
                                                <p:cond delay="0"/>
                                              </p:stCondLst>
                                            </p:cTn>
                                            <p:tgtEl>
                                              <p:spTgt spid="25"/>
                                            </p:tgtEl>
                                            <p:attrNameLst>
                                              <p:attrName>style.visibility</p:attrName>
                                            </p:attrNameLst>
                                          </p:cBhvr>
                                          <p:to>
                                            <p:strVal val="visible"/>
                                          </p:to>
                                        </p:set>
                                        <p:anim calcmode="lin" valueType="num">
                                          <p:cBhvr>
                                            <p:cTn id="50" dur="250" fill="hold"/>
                                            <p:tgtEl>
                                              <p:spTgt spid="25"/>
                                            </p:tgtEl>
                                            <p:attrNameLst>
                                              <p:attrName>ppt_x</p:attrName>
                                            </p:attrNameLst>
                                          </p:cBhvr>
                                          <p:tavLst>
                                            <p:tav tm="0">
                                              <p:val>
                                                <p:strVal val="#ppt_x"/>
                                              </p:val>
                                            </p:tav>
                                            <p:tav tm="100000">
                                              <p:val>
                                                <p:strVal val="#ppt_x"/>
                                              </p:val>
                                            </p:tav>
                                          </p:tavLst>
                                        </p:anim>
                                        <p:anim calcmode="lin" valueType="num">
                                          <p:cBhvr>
                                            <p:cTn id="51" dur="250" fill="hold"/>
                                            <p:tgtEl>
                                              <p:spTgt spid="25"/>
                                            </p:tgtEl>
                                            <p:attrNameLst>
                                              <p:attrName>ppt_y</p:attrName>
                                            </p:attrNameLst>
                                          </p:cBhvr>
                                          <p:tavLst>
                                            <p:tav tm="0">
                                              <p:val>
                                                <p:strVal val="#ppt_y-#ppt_h/2"/>
                                              </p:val>
                                            </p:tav>
                                            <p:tav tm="100000">
                                              <p:val>
                                                <p:strVal val="#ppt_y"/>
                                              </p:val>
                                            </p:tav>
                                          </p:tavLst>
                                        </p:anim>
                                        <p:anim calcmode="lin" valueType="num">
                                          <p:cBhvr>
                                            <p:cTn id="52" dur="250" fill="hold"/>
                                            <p:tgtEl>
                                              <p:spTgt spid="25"/>
                                            </p:tgtEl>
                                            <p:attrNameLst>
                                              <p:attrName>ppt_w</p:attrName>
                                            </p:attrNameLst>
                                          </p:cBhvr>
                                          <p:tavLst>
                                            <p:tav tm="0">
                                              <p:val>
                                                <p:strVal val="#ppt_w"/>
                                              </p:val>
                                            </p:tav>
                                            <p:tav tm="100000">
                                              <p:val>
                                                <p:strVal val="#ppt_w"/>
                                              </p:val>
                                            </p:tav>
                                          </p:tavLst>
                                        </p:anim>
                                        <p:anim calcmode="lin" valueType="num">
                                          <p:cBhvr>
                                            <p:cTn id="53" dur="2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5" grpId="0"/>
          <p:bldP spid="32"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23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40"/>
                                            </p:tgtEl>
                                            <p:attrNameLst>
                                              <p:attrName>style.visibility</p:attrName>
                                            </p:attrNameLst>
                                          </p:cBhvr>
                                          <p:to>
                                            <p:strVal val="visible"/>
                                          </p:to>
                                        </p:set>
                                        <p:anim calcmode="lin" valueType="num">
                                          <p:cBhvr>
                                            <p:cTn id="38" dur="250" fill="hold"/>
                                            <p:tgtEl>
                                              <p:spTgt spid="40"/>
                                            </p:tgtEl>
                                            <p:attrNameLst>
                                              <p:attrName>ppt_x</p:attrName>
                                            </p:attrNameLst>
                                          </p:cBhvr>
                                          <p:tavLst>
                                            <p:tav tm="0">
                                              <p:val>
                                                <p:strVal val="#ppt_x"/>
                                              </p:val>
                                            </p:tav>
                                            <p:tav tm="100000">
                                              <p:val>
                                                <p:strVal val="#ppt_x"/>
                                              </p:val>
                                            </p:tav>
                                          </p:tavLst>
                                        </p:anim>
                                        <p:anim calcmode="lin" valueType="num">
                                          <p:cBhvr>
                                            <p:cTn id="39" dur="250" fill="hold"/>
                                            <p:tgtEl>
                                              <p:spTgt spid="40"/>
                                            </p:tgtEl>
                                            <p:attrNameLst>
                                              <p:attrName>ppt_y</p:attrName>
                                            </p:attrNameLst>
                                          </p:cBhvr>
                                          <p:tavLst>
                                            <p:tav tm="0">
                                              <p:val>
                                                <p:strVal val="#ppt_y-#ppt_h/2"/>
                                              </p:val>
                                            </p:tav>
                                            <p:tav tm="100000">
                                              <p:val>
                                                <p:strVal val="#ppt_y"/>
                                              </p:val>
                                            </p:tav>
                                          </p:tavLst>
                                        </p:anim>
                                        <p:anim calcmode="lin" valueType="num">
                                          <p:cBhvr>
                                            <p:cTn id="40" dur="250" fill="hold"/>
                                            <p:tgtEl>
                                              <p:spTgt spid="40"/>
                                            </p:tgtEl>
                                            <p:attrNameLst>
                                              <p:attrName>ppt_w</p:attrName>
                                            </p:attrNameLst>
                                          </p:cBhvr>
                                          <p:tavLst>
                                            <p:tav tm="0">
                                              <p:val>
                                                <p:strVal val="#ppt_w"/>
                                              </p:val>
                                            </p:tav>
                                            <p:tav tm="100000">
                                              <p:val>
                                                <p:strVal val="#ppt_w"/>
                                              </p:val>
                                            </p:tav>
                                          </p:tavLst>
                                        </p:anim>
                                        <p:anim calcmode="lin" valueType="num">
                                          <p:cBhvr>
                                            <p:cTn id="41" dur="250" fill="hold"/>
                                            <p:tgtEl>
                                              <p:spTgt spid="40"/>
                                            </p:tgtEl>
                                            <p:attrNameLst>
                                              <p:attrName>ppt_h</p:attrName>
                                            </p:attrNameLst>
                                          </p:cBhvr>
                                          <p:tavLst>
                                            <p:tav tm="0">
                                              <p:val>
                                                <p:fltVal val="0"/>
                                              </p:val>
                                            </p:tav>
                                            <p:tav tm="100000">
                                              <p:val>
                                                <p:strVal val="#ppt_h"/>
                                              </p:val>
                                            </p:tav>
                                          </p:tavLst>
                                        </p:anim>
                                      </p:childTnLst>
                                    </p:cTn>
                                  </p:par>
                                  <p:par>
                                    <p:cTn id="42" presetID="17" presetClass="entr" presetSubtype="1" fill="hold" grpId="0" nodeType="withEffect">
                                      <p:stCondLst>
                                        <p:cond delay="400"/>
                                      </p:stCondLst>
                                      <p:iterate type="lt">
                                        <p:tmPct val="40000"/>
                                      </p:iterate>
                                      <p:childTnLst>
                                        <p:set>
                                          <p:cBhvr>
                                            <p:cTn id="43" dur="1" fill="hold">
                                              <p:stCondLst>
                                                <p:cond delay="0"/>
                                              </p:stCondLst>
                                            </p:cTn>
                                            <p:tgtEl>
                                              <p:spTgt spid="32"/>
                                            </p:tgtEl>
                                            <p:attrNameLst>
                                              <p:attrName>style.visibility</p:attrName>
                                            </p:attrNameLst>
                                          </p:cBhvr>
                                          <p:to>
                                            <p:strVal val="visible"/>
                                          </p:to>
                                        </p:set>
                                        <p:anim calcmode="lin" valueType="num">
                                          <p:cBhvr>
                                            <p:cTn id="44" dur="250" fill="hold"/>
                                            <p:tgtEl>
                                              <p:spTgt spid="32"/>
                                            </p:tgtEl>
                                            <p:attrNameLst>
                                              <p:attrName>ppt_x</p:attrName>
                                            </p:attrNameLst>
                                          </p:cBhvr>
                                          <p:tavLst>
                                            <p:tav tm="0">
                                              <p:val>
                                                <p:strVal val="#ppt_x"/>
                                              </p:val>
                                            </p:tav>
                                            <p:tav tm="100000">
                                              <p:val>
                                                <p:strVal val="#ppt_x"/>
                                              </p:val>
                                            </p:tav>
                                          </p:tavLst>
                                        </p:anim>
                                        <p:anim calcmode="lin" valueType="num">
                                          <p:cBhvr>
                                            <p:cTn id="45" dur="250" fill="hold"/>
                                            <p:tgtEl>
                                              <p:spTgt spid="32"/>
                                            </p:tgtEl>
                                            <p:attrNameLst>
                                              <p:attrName>ppt_y</p:attrName>
                                            </p:attrNameLst>
                                          </p:cBhvr>
                                          <p:tavLst>
                                            <p:tav tm="0">
                                              <p:val>
                                                <p:strVal val="#ppt_y-#ppt_h/2"/>
                                              </p:val>
                                            </p:tav>
                                            <p:tav tm="100000">
                                              <p:val>
                                                <p:strVal val="#ppt_y"/>
                                              </p:val>
                                            </p:tav>
                                          </p:tavLst>
                                        </p:anim>
                                        <p:anim calcmode="lin" valueType="num">
                                          <p:cBhvr>
                                            <p:cTn id="46" dur="250" fill="hold"/>
                                            <p:tgtEl>
                                              <p:spTgt spid="32"/>
                                            </p:tgtEl>
                                            <p:attrNameLst>
                                              <p:attrName>ppt_w</p:attrName>
                                            </p:attrNameLst>
                                          </p:cBhvr>
                                          <p:tavLst>
                                            <p:tav tm="0">
                                              <p:val>
                                                <p:strVal val="#ppt_w"/>
                                              </p:val>
                                            </p:tav>
                                            <p:tav tm="100000">
                                              <p:val>
                                                <p:strVal val="#ppt_w"/>
                                              </p:val>
                                            </p:tav>
                                          </p:tavLst>
                                        </p:anim>
                                        <p:anim calcmode="lin" valueType="num">
                                          <p:cBhvr>
                                            <p:cTn id="47" dur="250" fill="hold"/>
                                            <p:tgtEl>
                                              <p:spTgt spid="32"/>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800"/>
                                      </p:stCondLst>
                                      <p:iterate type="lt">
                                        <p:tmPct val="40000"/>
                                      </p:iterate>
                                      <p:childTnLst>
                                        <p:set>
                                          <p:cBhvr>
                                            <p:cTn id="49" dur="1" fill="hold">
                                              <p:stCondLst>
                                                <p:cond delay="0"/>
                                              </p:stCondLst>
                                            </p:cTn>
                                            <p:tgtEl>
                                              <p:spTgt spid="25"/>
                                            </p:tgtEl>
                                            <p:attrNameLst>
                                              <p:attrName>style.visibility</p:attrName>
                                            </p:attrNameLst>
                                          </p:cBhvr>
                                          <p:to>
                                            <p:strVal val="visible"/>
                                          </p:to>
                                        </p:set>
                                        <p:anim calcmode="lin" valueType="num">
                                          <p:cBhvr>
                                            <p:cTn id="50" dur="250" fill="hold"/>
                                            <p:tgtEl>
                                              <p:spTgt spid="25"/>
                                            </p:tgtEl>
                                            <p:attrNameLst>
                                              <p:attrName>ppt_x</p:attrName>
                                            </p:attrNameLst>
                                          </p:cBhvr>
                                          <p:tavLst>
                                            <p:tav tm="0">
                                              <p:val>
                                                <p:strVal val="#ppt_x"/>
                                              </p:val>
                                            </p:tav>
                                            <p:tav tm="100000">
                                              <p:val>
                                                <p:strVal val="#ppt_x"/>
                                              </p:val>
                                            </p:tav>
                                          </p:tavLst>
                                        </p:anim>
                                        <p:anim calcmode="lin" valueType="num">
                                          <p:cBhvr>
                                            <p:cTn id="51" dur="250" fill="hold"/>
                                            <p:tgtEl>
                                              <p:spTgt spid="25"/>
                                            </p:tgtEl>
                                            <p:attrNameLst>
                                              <p:attrName>ppt_y</p:attrName>
                                            </p:attrNameLst>
                                          </p:cBhvr>
                                          <p:tavLst>
                                            <p:tav tm="0">
                                              <p:val>
                                                <p:strVal val="#ppt_y-#ppt_h/2"/>
                                              </p:val>
                                            </p:tav>
                                            <p:tav tm="100000">
                                              <p:val>
                                                <p:strVal val="#ppt_y"/>
                                              </p:val>
                                            </p:tav>
                                          </p:tavLst>
                                        </p:anim>
                                        <p:anim calcmode="lin" valueType="num">
                                          <p:cBhvr>
                                            <p:cTn id="52" dur="250" fill="hold"/>
                                            <p:tgtEl>
                                              <p:spTgt spid="25"/>
                                            </p:tgtEl>
                                            <p:attrNameLst>
                                              <p:attrName>ppt_w</p:attrName>
                                            </p:attrNameLst>
                                          </p:cBhvr>
                                          <p:tavLst>
                                            <p:tav tm="0">
                                              <p:val>
                                                <p:strVal val="#ppt_w"/>
                                              </p:val>
                                            </p:tav>
                                            <p:tav tm="100000">
                                              <p:val>
                                                <p:strVal val="#ppt_w"/>
                                              </p:val>
                                            </p:tav>
                                          </p:tavLst>
                                        </p:anim>
                                        <p:anim calcmode="lin" valueType="num">
                                          <p:cBhvr>
                                            <p:cTn id="53" dur="2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5" grpId="0"/>
          <p:bldP spid="32" grpId="0"/>
          <p:bldP spid="40"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攻击方案</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精确计时方式</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高效驱逐策略</a:t>
            </a:r>
          </a:p>
        </p:txBody>
      </p:sp>
      <p:sp>
        <p:nvSpPr>
          <p:cNvPr id="78" name="TextBox 77"/>
          <p:cNvSpPr txBox="1"/>
          <p:nvPr/>
        </p:nvSpPr>
        <p:spPr>
          <a:xfrm>
            <a:off x="4716016" y="380692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有效攻击方案</a:t>
            </a:r>
            <a:endParaRPr lang="zh-CN" altLang="en-US" sz="1200" dirty="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03</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3563888" y="331876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342274421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934"/>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684"/>
                            </p:stCondLst>
                            <p:childTnLst>
                              <p:par>
                                <p:cTn id="20" presetID="1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left)">
                                      <p:cBhvr>
                                        <p:cTn id="23" dur="500"/>
                                        <p:tgtEl>
                                          <p:spTgt spid="13"/>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3184"/>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ppt_x</p:attrName>
                                        </p:attrNameLst>
                                      </p:cBhvr>
                                      <p:tavLst>
                                        <p:tav tm="0">
                                          <p:val>
                                            <p:strVal val="#ppt_x-#ppt_w*1.125000"/>
                                          </p:val>
                                        </p:tav>
                                        <p:tav tm="100000">
                                          <p:val>
                                            <p:strVal val="#ppt_x"/>
                                          </p:val>
                                        </p:tav>
                                      </p:tavLst>
                                    </p:anim>
                                    <p:animEffect transition="in" filter="wipe(right)">
                                      <p:cBhvr>
                                        <p:cTn id="35" dur="500"/>
                                        <p:tgtEl>
                                          <p:spTgt spid="54"/>
                                        </p:tgtEl>
                                      </p:cBhvr>
                                    </p:animEffect>
                                  </p:childTnLst>
                                </p:cTn>
                              </p:par>
                              <p:par>
                                <p:cTn id="36" presetID="12" presetClass="entr" presetSubtype="8" fill="hold" grpId="0" nodeType="withEffect">
                                  <p:stCondLst>
                                    <p:cond delay="500"/>
                                  </p:stCondLst>
                                  <p:childTnLst>
                                    <p:set>
                                      <p:cBhvr>
                                        <p:cTn id="37" dur="1" fill="hold">
                                          <p:stCondLst>
                                            <p:cond delay="0"/>
                                          </p:stCondLst>
                                        </p:cTn>
                                        <p:tgtEl>
                                          <p:spTgt spid="78"/>
                                        </p:tgtEl>
                                        <p:attrNameLst>
                                          <p:attrName>style.visibility</p:attrName>
                                        </p:attrNameLst>
                                      </p:cBhvr>
                                      <p:to>
                                        <p:strVal val="visible"/>
                                      </p:to>
                                    </p:set>
                                    <p:anim calcmode="lin" valueType="num">
                                      <p:cBhvr additive="base">
                                        <p:cTn id="38" dur="500"/>
                                        <p:tgtEl>
                                          <p:spTgt spid="78"/>
                                        </p:tgtEl>
                                        <p:attrNameLst>
                                          <p:attrName>ppt_x</p:attrName>
                                        </p:attrNameLst>
                                      </p:cBhvr>
                                      <p:tavLst>
                                        <p:tav tm="0">
                                          <p:val>
                                            <p:strVal val="#ppt_x-#ppt_w*1.125000"/>
                                          </p:val>
                                        </p:tav>
                                        <p:tav tm="100000">
                                          <p:val>
                                            <p:strVal val="#ppt_x"/>
                                          </p:val>
                                        </p:tav>
                                      </p:tavLst>
                                    </p:anim>
                                    <p:animEffect transition="in" filter="wipe(right)">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54" grpId="0"/>
      <p:bldP spid="78" grpId="0"/>
      <p:bldP spid="18"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A000120141119A01PPBG">
  <a:themeElements>
    <a:clrScheme name="自定义 373">
      <a:dk1>
        <a:srgbClr val="5F5F5F"/>
      </a:dk1>
      <a:lt1>
        <a:srgbClr val="FFFFFF"/>
      </a:lt1>
      <a:dk2>
        <a:srgbClr val="5F5F5F"/>
      </a:dk2>
      <a:lt2>
        <a:srgbClr val="FFFFFF"/>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A000120150302A07KPBG</Template>
  <TotalTime>725</TotalTime>
  <Words>1014</Words>
  <Application>Microsoft Office PowerPoint</Application>
  <PresentationFormat>全屏显示(16:9)</PresentationFormat>
  <Paragraphs>401</Paragraphs>
  <Slides>35</Slides>
  <Notes>11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Arial</vt:lpstr>
      <vt:lpstr>黑体</vt:lpstr>
      <vt:lpstr>Impact</vt:lpstr>
      <vt:lpstr>Times New Roman</vt:lpstr>
      <vt:lpstr>等线</vt:lpstr>
      <vt:lpstr>微软雅黑</vt:lpstr>
      <vt:lpstr>宋体</vt:lpstr>
      <vt:lpstr>幼圆</vt:lpstr>
      <vt:lpstr>Calibri</vt:lpstr>
      <vt:lpstr>Century Gothic</vt:lpstr>
      <vt:lpstr>Wingdings</vt:lpstr>
      <vt:lpstr>Cambria Math</vt:lpstr>
      <vt:lpstr>A000120141119A01PPBG</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感谢老师批评指正</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f</cp:lastModifiedBy>
  <cp:revision>80</cp:revision>
  <dcterms:created xsi:type="dcterms:W3CDTF">2015-12-01T00:32:54Z</dcterms:created>
  <dcterms:modified xsi:type="dcterms:W3CDTF">2018-02-27T09:34:51Z</dcterms:modified>
</cp:coreProperties>
</file>